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057" r:id="rId2"/>
    <p:sldId id="2081" r:id="rId3"/>
    <p:sldId id="2082" r:id="rId4"/>
    <p:sldId id="2083" r:id="rId5"/>
    <p:sldId id="2084" r:id="rId6"/>
    <p:sldId id="2085" r:id="rId7"/>
    <p:sldId id="2086" r:id="rId8"/>
    <p:sldId id="2087" r:id="rId9"/>
    <p:sldId id="2096" r:id="rId10"/>
    <p:sldId id="2088" r:id="rId11"/>
    <p:sldId id="2089" r:id="rId12"/>
    <p:sldId id="2090" r:id="rId13"/>
    <p:sldId id="2091" r:id="rId14"/>
    <p:sldId id="2093" r:id="rId15"/>
    <p:sldId id="2094" r:id="rId16"/>
    <p:sldId id="20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C02AE-1AF4-4081-A4F8-3769912C4F2D}"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13F91-2387-44DF-9682-361FD8BABFBF}" type="slidenum">
              <a:rPr lang="en-US" smtClean="0"/>
              <a:t>‹#›</a:t>
            </a:fld>
            <a:endParaRPr lang="en-US"/>
          </a:p>
        </p:txBody>
      </p:sp>
    </p:spTree>
    <p:extLst>
      <p:ext uri="{BB962C8B-B14F-4D97-AF65-F5344CB8AC3E}">
        <p14:creationId xmlns:p14="http://schemas.microsoft.com/office/powerpoint/2010/main" val="319559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13F91-2387-44DF-9682-361FD8BABFBF}" type="slidenum">
              <a:rPr lang="en-US" smtClean="0"/>
              <a:t>10</a:t>
            </a:fld>
            <a:endParaRPr lang="en-US"/>
          </a:p>
        </p:txBody>
      </p:sp>
    </p:spTree>
    <p:extLst>
      <p:ext uri="{BB962C8B-B14F-4D97-AF65-F5344CB8AC3E}">
        <p14:creationId xmlns:p14="http://schemas.microsoft.com/office/powerpoint/2010/main" val="139159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411981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63214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16951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7122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49249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74465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80616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00855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70602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1431575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84270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433198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932193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1865239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3961270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1262242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351950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1061655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534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019642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29282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3288078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6277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653677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amp; Graph slide 2">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4"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Titles PAGE2.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751" y="0"/>
            <a:ext cx="12188249" cy="6858000"/>
          </a:xfrm>
          <a:prstGeom prst="rect">
            <a:avLst/>
          </a:prstGeom>
        </p:spPr>
      </p:pic>
      <p:cxnSp>
        <p:nvCxnSpPr>
          <p:cNvPr id="8" name="Straight Connector 7"/>
          <p:cNvCxnSpPr/>
          <p:nvPr userDrawn="1"/>
        </p:nvCxnSpPr>
        <p:spPr>
          <a:xfrm>
            <a:off x="696976" y="6527033"/>
            <a:ext cx="10773508"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11204" y="453073"/>
            <a:ext cx="10238214" cy="0"/>
          </a:xfrm>
          <a:prstGeom prst="line">
            <a:avLst/>
          </a:prstGeom>
          <a:ln w="190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6" cstate="print"/>
          <a:stretch>
            <a:fillRect/>
          </a:stretch>
        </p:blipFill>
        <p:spPr>
          <a:xfrm>
            <a:off x="10182508" y="71120"/>
            <a:ext cx="1688123" cy="647700"/>
          </a:xfrm>
          <a:prstGeom prst="rect">
            <a:avLst/>
          </a:prstGeom>
        </p:spPr>
      </p:pic>
      <p:sp>
        <p:nvSpPr>
          <p:cNvPr id="14" name="TextBox 13"/>
          <p:cNvSpPr txBox="1"/>
          <p:nvPr userDrawn="1"/>
        </p:nvSpPr>
        <p:spPr>
          <a:xfrm>
            <a:off x="587329" y="6616442"/>
            <a:ext cx="5180695" cy="215444"/>
          </a:xfrm>
          <a:prstGeom prst="rect">
            <a:avLst/>
          </a:prstGeom>
          <a:noFill/>
        </p:spPr>
        <p:txBody>
          <a:bodyPr wrap="square" rtlCol="0">
            <a:spAutoFit/>
          </a:bodyPr>
          <a:lstStyle/>
          <a:p>
            <a:pPr rtl="0"/>
            <a:r>
              <a:rPr lang="en-US" sz="1200" b="0" i="0" u="none" strike="noStrike" kern="1200" baseline="30000" dirty="0">
                <a:solidFill>
                  <a:srgbClr val="E6292B"/>
                </a:solidFill>
                <a:latin typeface="ApexSans-Book"/>
                <a:ea typeface="ＭＳ Ｐゴシック" charset="0"/>
                <a:cs typeface="ApexSans-Book"/>
              </a:rPr>
              <a:t>Results Announcement </a:t>
            </a:r>
            <a:r>
              <a:rPr lang="en-US" sz="1200" b="0" i="0" u="none" strike="noStrike" kern="1200" baseline="30000" dirty="0">
                <a:solidFill>
                  <a:srgbClr val="E6292B"/>
                </a:solidFill>
                <a:latin typeface="ApexSans-Bold"/>
                <a:ea typeface="ＭＳ Ｐゴシック" charset="0"/>
                <a:cs typeface="ApexSans-Bold"/>
              </a:rPr>
              <a:t>2016</a:t>
            </a:r>
          </a:p>
        </p:txBody>
      </p:sp>
    </p:spTree>
    <p:extLst>
      <p:ext uri="{BB962C8B-B14F-4D97-AF65-F5344CB8AC3E}">
        <p14:creationId xmlns:p14="http://schemas.microsoft.com/office/powerpoint/2010/main" val="343442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72106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515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38569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89342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985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640447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3"/>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4" imgW="421" imgH="420" progId="TCLayout.ActiveDocument.1">
                  <p:embed/>
                </p:oleObj>
              </mc:Choice>
              <mc:Fallback>
                <p:oleObj name="think-cell Slide" r:id="rId34" imgW="421" imgH="420" progId="TCLayout.ActiveDocument.1">
                  <p:embed/>
                  <p:pic>
                    <p:nvPicPr>
                      <p:cNvPr id="4" name="Object 3" hidden="1"/>
                      <p:cNvPicPr/>
                      <p:nvPr/>
                    </p:nvPicPr>
                    <p:blipFill>
                      <a:blip r:embed="rId35"/>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600288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http://www.transnet.net/"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mailto:Nontando.Mnguni@transnet.net"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Title 22">
            <a:extLst>
              <a:ext uri="{FF2B5EF4-FFF2-40B4-BE49-F238E27FC236}">
                <a16:creationId xmlns:a16="http://schemas.microsoft.com/office/drawing/2014/main" id="{E7BDCD38-CA41-1A8B-FDAB-B28561438DC3}"/>
              </a:ext>
            </a:extLst>
          </p:cNvPr>
          <p:cNvSpPr txBox="1">
            <a:spLocks/>
          </p:cNvSpPr>
          <p:nvPr/>
        </p:nvSpPr>
        <p:spPr>
          <a:xfrm>
            <a:off x="1972970" y="1078100"/>
            <a:ext cx="8246060" cy="2677656"/>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algn="just"/>
            <a:r>
              <a:rPr lang="en-US" sz="2800" dirty="0">
                <a:solidFill>
                  <a:schemeClr val="bg1"/>
                </a:solidFill>
              </a:rPr>
              <a:t>DESCRIPTION: SUPPLY OF MATERIAL AND THE CONSTRUCTION OF STORM WATER &amp; ENVIRONMNETAL SYSTEMS AT SALDANHA TERMINAL AT THE TRANSNET PORT TERMINALS (TPT), BULK TERMINAL SALDANHA (BTS) FOR A PERIOD OF TWELVE MONTHS (12). </a:t>
            </a:r>
            <a:endParaRPr lang="en-US" sz="2800" dirty="0"/>
          </a:p>
        </p:txBody>
      </p:sp>
      <p:sp>
        <p:nvSpPr>
          <p:cNvPr id="6" name="Text Placeholder 23">
            <a:extLst>
              <a:ext uri="{FF2B5EF4-FFF2-40B4-BE49-F238E27FC236}">
                <a16:creationId xmlns:a16="http://schemas.microsoft.com/office/drawing/2014/main" id="{804EE08A-7B55-DD2B-B754-E1E2AD66BC6B}"/>
              </a:ext>
            </a:extLst>
          </p:cNvPr>
          <p:cNvSpPr txBox="1">
            <a:spLocks/>
          </p:cNvSpPr>
          <p:nvPr/>
        </p:nvSpPr>
        <p:spPr>
          <a:xfrm>
            <a:off x="2133263" y="5157440"/>
            <a:ext cx="2402967" cy="622460"/>
          </a:xfrm>
          <a:prstGeom prst="rect">
            <a:avLst/>
          </a:prstGeom>
        </p:spPr>
        <p:txBody>
          <a:bodyPr wrap="none" tIns="144000">
            <a:spAutoFit/>
          </a:bodyPr>
          <a:lstStyle>
            <a:lvl1pPr marL="0" indent="0" algn="r" defTabSz="779173" rtl="0" eaLnBrk="1" latinLnBrk="0" hangingPunct="1">
              <a:lnSpc>
                <a:spcPct val="110000"/>
              </a:lnSpc>
              <a:spcBef>
                <a:spcPts val="1023"/>
              </a:spcBef>
              <a:spcAft>
                <a:spcPts val="341"/>
              </a:spcAft>
              <a:buFont typeface="Arial" pitchFamily="34" charset="0"/>
              <a:buNone/>
              <a:defRPr sz="2800" b="0" i="0" kern="1200">
                <a:solidFill>
                  <a:schemeClr val="tx1">
                    <a:lumMod val="50000"/>
                    <a:lumOff val="50000"/>
                  </a:schemeClr>
                </a:solidFill>
                <a:latin typeface="Apex New Medium" panose="02010600040501010103" pitchFamily="2" charset="77"/>
                <a:ea typeface="Apex New Medium" panose="02010600040501010103" pitchFamily="2" charset="77"/>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srgbClr val="FFFFFF"/>
                </a:solidFill>
              </a:rPr>
              <a:t>12 March 2025</a:t>
            </a:r>
            <a:endParaRPr kumimoji="0" lang="en-US" b="1" u="none" strike="noStrike" kern="1200" cap="none" spc="0" normalizeH="0" baseline="0" noProof="0" dirty="0">
              <a:ln>
                <a:noFill/>
              </a:ln>
              <a:solidFill>
                <a:srgbClr val="FFFFFF"/>
              </a:solidFill>
              <a:effectLst/>
              <a:uLnTx/>
              <a:uFillTx/>
            </a:endParaRP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81857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4040-D4F5-2AEB-67C3-5153067EAB30}"/>
              </a:ext>
            </a:extLst>
          </p:cNvPr>
          <p:cNvSpPr>
            <a:spLocks noGrp="1"/>
          </p:cNvSpPr>
          <p:nvPr>
            <p:ph type="title"/>
          </p:nvPr>
        </p:nvSpPr>
        <p:spPr>
          <a:xfrm>
            <a:off x="402897" y="398832"/>
            <a:ext cx="10822684" cy="523220"/>
          </a:xfrm>
        </p:spPr>
        <p:txBody>
          <a:bodyPr/>
          <a:lstStyle/>
          <a:p>
            <a:r>
              <a:rPr kumimoji="0" lang="en-US"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3669A69C-238F-208A-3218-FB81FE86C824}"/>
              </a:ext>
            </a:extLst>
          </p:cNvPr>
          <p:cNvSpPr>
            <a:spLocks noGrp="1"/>
          </p:cNvSpPr>
          <p:nvPr>
            <p:ph type="subTitle" idx="1"/>
          </p:nvPr>
        </p:nvSpPr>
        <p:spPr>
          <a:xfrm>
            <a:off x="402897" y="112337"/>
            <a:ext cx="12191999" cy="7062185"/>
          </a:xfrm>
        </p:spPr>
        <p:txBody>
          <a:bodyPr/>
          <a:lstStyle/>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r>
              <a:rPr kumimoji="0" lang="en-ZA" sz="20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Step </a:t>
            </a:r>
            <a:r>
              <a:rPr lang="en-ZA" b="1" dirty="0">
                <a:solidFill>
                  <a:prstClr val="black"/>
                </a:solidFill>
                <a:latin typeface="Georgia" pitchFamily="18" charset="0"/>
                <a:ea typeface="Tahoma" panose="020B0604030504040204" pitchFamily="34" charset="0"/>
              </a:rPr>
              <a:t>Three</a:t>
            </a:r>
            <a:r>
              <a:rPr kumimoji="0" lang="en-ZA" sz="20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 Technical Evaluation</a:t>
            </a:r>
            <a:r>
              <a:rPr kumimoji="0" lang="en-ZA" sz="18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 </a:t>
            </a: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endParaRPr kumimoji="0" lang="en-GB"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Minimum</a:t>
            </a:r>
            <a:r>
              <a:rPr kumimoji="0" lang="en-GB"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 Threshold of 60% for Technical Criteria and Functional Requirements.  </a:t>
            </a:r>
            <a:r>
              <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Technical shall be scored in accordance with the following returnable:</a:t>
            </a: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endPar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T2.2-03      Evaluation Schedule:</a:t>
            </a:r>
            <a:r>
              <a:rPr lang="en-ZA" sz="1800" dirty="0">
                <a:solidFill>
                  <a:prstClr val="black"/>
                </a:solidFill>
                <a:latin typeface="Georgia" pitchFamily="18" charset="0"/>
                <a:ea typeface="Tahoma" panose="020B0604030504040204" pitchFamily="34" charset="0"/>
              </a:rPr>
              <a:t> </a:t>
            </a:r>
            <a:r>
              <a:rPr kumimoji="0" lang="en-ZA"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Management and CV’s</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T2.2-04     Evaluation Schedule: Quality Management </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T2.2-05     Evaluation Schedule: Previous experience</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T2.2-06     Evaluation Schedule: Environmental Management</a:t>
            </a: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T2.2-07     Evaluation Schedule: Method Statement </a:t>
            </a:r>
          </a:p>
          <a:p>
            <a:pPr algn="l">
              <a:lnSpc>
                <a:spcPct val="100000"/>
              </a:lnSpc>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T2.2-08     Evaluation Schedule: </a:t>
            </a:r>
            <a:r>
              <a:rPr kumimoji="0" lang="en-US" sz="1800" b="0" i="0" u="none" strike="noStrike" kern="1200" cap="none" spc="0" normalizeH="0" baseline="0" noProof="0" dirty="0" err="1">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Programme</a:t>
            </a: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00000"/>
              </a:lnSpc>
              <a:spcBef>
                <a:spcPts val="56"/>
              </a:spcBef>
              <a:spcAft>
                <a:spcPts val="341"/>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T</a:t>
            </a:r>
            <a:r>
              <a:rPr kumimoji="0" lang="en-US" sz="1800" b="0"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rPr>
              <a:t>he evaluation criteria is discussed in detail in the Technical presentation . </a:t>
            </a:r>
          </a:p>
          <a:p>
            <a:pPr marL="7521" marR="361381" lvl="0" indent="-189904" algn="l" defTabSz="779173" rtl="0" eaLnBrk="1" fontAlgn="auto" latinLnBrk="0" hangingPunct="1">
              <a:lnSpc>
                <a:spcPct val="165300"/>
              </a:lnSpc>
              <a:spcBef>
                <a:spcPts val="56"/>
              </a:spcBef>
              <a:spcAft>
                <a:spcPts val="900"/>
              </a:spcAft>
              <a:buClrTx/>
              <a:buSzTx/>
              <a:buFont typeface="Arial" pitchFamily="34" charset="0"/>
              <a:buNone/>
              <a:tabLst/>
              <a:defRPr/>
            </a:pPr>
            <a:endParaRPr kumimoji="0" lang="en-ZA" sz="1800" b="1" i="0" u="none" strike="noStrike" kern="1200" cap="none" spc="0" normalizeH="0" baseline="0" noProof="0" dirty="0">
              <a:ln>
                <a:noFill/>
              </a:ln>
              <a:solidFill>
                <a:prstClr val="black"/>
              </a:solidFill>
              <a:effectLst/>
              <a:uLnTx/>
              <a:uFillTx/>
              <a:latin typeface="Georgia" pitchFamily="18"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424488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511D-4417-67F6-ADDD-8ECDC58D47BE}"/>
              </a:ext>
            </a:extLst>
          </p:cNvPr>
          <p:cNvSpPr>
            <a:spLocks noGrp="1"/>
          </p:cNvSpPr>
          <p:nvPr>
            <p:ph type="title"/>
          </p:nvPr>
        </p:nvSpPr>
        <p:spPr>
          <a:xfrm>
            <a:off x="0" y="451840"/>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97DBC571-954F-E4BB-CBD3-2F3116DB3584}"/>
              </a:ext>
            </a:extLst>
          </p:cNvPr>
          <p:cNvSpPr>
            <a:spLocks noGrp="1"/>
          </p:cNvSpPr>
          <p:nvPr>
            <p:ph type="subTitle" idx="1"/>
          </p:nvPr>
        </p:nvSpPr>
        <p:spPr>
          <a:xfrm>
            <a:off x="522166" y="1661513"/>
            <a:ext cx="10822684" cy="2361671"/>
          </a:xfrm>
        </p:spPr>
        <p:txBody>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ZA" sz="2000" b="1" i="0" u="none" strike="noStrike" kern="1200" cap="none" spc="0" normalizeH="0" baseline="0" noProof="0" dirty="0">
                <a:ln>
                  <a:noFill/>
                </a:ln>
                <a:solidFill>
                  <a:srgbClr val="000000"/>
                </a:solidFill>
                <a:effectLst/>
                <a:uLnTx/>
                <a:uFillTx/>
                <a:latin typeface="Georgia" pitchFamily="18" charset="0"/>
                <a:ea typeface="+mn-ea"/>
                <a:cs typeface="+mn-cs"/>
              </a:rPr>
              <a:t>Step Four: Price Criteria and B-BBEE</a:t>
            </a: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Only bidders who have met or exceeded the pre-determined threshold will progress to Step 5</a:t>
            </a: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Points will be allocated as follows:</a:t>
            </a:r>
          </a:p>
          <a:p>
            <a:pPr marL="800100" marR="0" lvl="1" indent="-342900" algn="l" defTabSz="457200" rtl="0" eaLnBrk="1" fontAlgn="auto" latinLnBrk="0" hangingPunct="1">
              <a:lnSpc>
                <a:spcPct val="100000"/>
              </a:lnSpc>
              <a:spcBef>
                <a:spcPts val="0"/>
              </a:spcBef>
              <a:spcAft>
                <a:spcPts val="900"/>
              </a:spcAft>
              <a:buClrTx/>
              <a:buSzTx/>
              <a:buFont typeface="Wingdings" pitchFamily="2" charset="2"/>
              <a:buChar char="ü"/>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Price Criteria (90); and</a:t>
            </a:r>
          </a:p>
          <a:p>
            <a:pPr marL="800100" marR="0" lvl="1" indent="-342900" algn="l" defTabSz="457200" rtl="0" eaLnBrk="1" fontAlgn="auto" latinLnBrk="0" hangingPunct="1">
              <a:lnSpc>
                <a:spcPct val="100000"/>
              </a:lnSpc>
              <a:spcBef>
                <a:spcPts val="0"/>
              </a:spcBef>
              <a:spcAft>
                <a:spcPts val="900"/>
              </a:spcAft>
              <a:buClrTx/>
              <a:buSzTx/>
              <a:buFont typeface="Wingdings" pitchFamily="2" charset="2"/>
              <a:buChar char="ü"/>
              <a:tabLst/>
              <a:defRPr/>
            </a:pPr>
            <a:r>
              <a:rPr kumimoji="0" lang="en-ZA" sz="2000" b="0" i="0" u="none" strike="noStrike" kern="1200" cap="none" spc="0" normalizeH="0" baseline="0" noProof="0" dirty="0">
                <a:ln>
                  <a:noFill/>
                </a:ln>
                <a:solidFill>
                  <a:srgbClr val="000000"/>
                </a:solidFill>
                <a:effectLst/>
                <a:uLnTx/>
                <a:uFillTx/>
                <a:latin typeface="Georgia" pitchFamily="18" charset="0"/>
                <a:ea typeface="+mn-ea"/>
                <a:cs typeface="+mn-cs"/>
              </a:rPr>
              <a:t>B-BBEE (10)</a:t>
            </a:r>
          </a:p>
          <a:p>
            <a:endParaRPr lang="en-US" dirty="0"/>
          </a:p>
        </p:txBody>
      </p:sp>
    </p:spTree>
    <p:extLst>
      <p:ext uri="{BB962C8B-B14F-4D97-AF65-F5344CB8AC3E}">
        <p14:creationId xmlns:p14="http://schemas.microsoft.com/office/powerpoint/2010/main" val="315574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6F84-4D76-3D6F-AE22-842DC0206683}"/>
              </a:ext>
            </a:extLst>
          </p:cNvPr>
          <p:cNvSpPr>
            <a:spLocks noGrp="1"/>
          </p:cNvSpPr>
          <p:nvPr>
            <p:ph type="title"/>
          </p:nvPr>
        </p:nvSpPr>
        <p:spPr>
          <a:xfrm>
            <a:off x="0" y="412083"/>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9F555A83-F504-4525-785B-04F154463B7C}"/>
              </a:ext>
            </a:extLst>
          </p:cNvPr>
          <p:cNvSpPr>
            <a:spLocks noGrp="1"/>
          </p:cNvSpPr>
          <p:nvPr>
            <p:ph type="subTitle" idx="1"/>
          </p:nvPr>
        </p:nvSpPr>
        <p:spPr>
          <a:xfrm>
            <a:off x="410817" y="1696279"/>
            <a:ext cx="11053302" cy="516172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Georgia" pitchFamily="18" charset="0"/>
                <a:ea typeface="+mn-ea"/>
                <a:cs typeface="+mn-cs"/>
              </a:rPr>
              <a:t>Step Five: </a:t>
            </a:r>
            <a:r>
              <a:rPr kumimoji="0" lang="en-ZA" sz="1800" b="1" i="0" u="none" strike="noStrike" kern="1200" cap="none" spc="0" normalizeH="0" baseline="0" noProof="0" dirty="0">
                <a:ln>
                  <a:noFill/>
                </a:ln>
                <a:solidFill>
                  <a:prstClr val="black"/>
                </a:solidFill>
                <a:effectLst/>
                <a:uLnTx/>
                <a:uFillTx/>
                <a:latin typeface="Georgia" pitchFamily="18" charset="0"/>
                <a:ea typeface="+mn-ea"/>
                <a:cs typeface="+mn-cs"/>
              </a:rPr>
              <a:t>Post Tender Negotiations</a:t>
            </a:r>
          </a:p>
          <a:p>
            <a:pPr marL="342900" marR="0" lvl="0" indent="-342900" algn="l" defTabSz="914400" rtl="0" eaLnBrk="1" fontAlgn="auto" latinLnBrk="0" hangingPunct="1">
              <a:lnSpc>
                <a:spcPct val="100000"/>
              </a:lnSpc>
              <a:spcBef>
                <a:spcPts val="0"/>
              </a:spcBef>
              <a:spcAft>
                <a:spcPts val="900"/>
              </a:spcAft>
              <a:buClrTx/>
              <a:buSzTx/>
              <a:buFont typeface="Arial"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Georgia" pitchFamily="18" charset="0"/>
              <a:ea typeface="+mn-ea"/>
              <a:cs typeface="+mn-cs"/>
            </a:endParaRP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Bidders are to note that Transnet may not award a contract if the price offered is not market-related. In this regard, Transnet reserves the right to engage in PTN with the view to achieving a market-related price or to cancel the tender. </a:t>
            </a:r>
            <a:r>
              <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Negotiations will be done in a sequential manner i.e.: </a:t>
            </a:r>
          </a:p>
          <a:p>
            <a:pPr marL="0" marR="0" lvl="0" indent="0" algn="l" defTabSz="457200" rtl="0" eaLnBrk="1" fontAlgn="base" latinLnBrk="0" hangingPunct="1">
              <a:lnSpc>
                <a:spcPct val="100000"/>
              </a:lnSpc>
              <a:spcBef>
                <a:spcPts val="0"/>
              </a:spcBef>
              <a:spcAft>
                <a:spcPts val="9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-first negotiate with the highest ranked bidder or cancel the bid, should such negotiations fail</a:t>
            </a:r>
          </a:p>
          <a:p>
            <a:pPr marL="0" marR="0" lvl="0" indent="0" algn="l" defTabSz="457200" rtl="0" eaLnBrk="1" fontAlgn="base" latinLnBrk="0" hangingPunct="1">
              <a:lnSpc>
                <a:spcPct val="100000"/>
              </a:lnSpc>
              <a:spcBef>
                <a:spcPts val="0"/>
              </a:spcBef>
              <a:spcAft>
                <a:spcPts val="9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-negotiate with the 2nd and 3rd ranked bidders (if required) in a sequential manner.</a:t>
            </a: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In the event of any bidder being notified of such short-listed/preferred bidder status, his/her bid, as well as any subsequent negotiated best and final offers (BAFO), will automatically be deemed to remain valid during the negotiation period and until the ultimate award of business.</a:t>
            </a:r>
            <a:endPar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900" marR="0" lvl="0" indent="-342900" algn="l" defTabSz="457200" rtl="0" eaLnBrk="1" fontAlgn="base" latinLnBrk="0" hangingPunct="1">
              <a:lnSpc>
                <a:spcPct val="100000"/>
              </a:lnSpc>
              <a:spcBef>
                <a:spcPts val="0"/>
              </a:spcBef>
              <a:spcAft>
                <a:spcPts val="90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Should Transnet conduct post tender negotiations, bidders will be requested to provide their best and final offers to Transnet based on such negotiations. Where a market related price has been achieved through negotiation, the contract will be awarded to the successful bidder(s).</a:t>
            </a:r>
            <a:endParaRPr kumimoji="0" lang="en-ZA"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endParaRPr lang="en-US" dirty="0"/>
          </a:p>
        </p:txBody>
      </p:sp>
    </p:spTree>
    <p:extLst>
      <p:ext uri="{BB962C8B-B14F-4D97-AF65-F5344CB8AC3E}">
        <p14:creationId xmlns:p14="http://schemas.microsoft.com/office/powerpoint/2010/main" val="131779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4C34-80BA-864E-5626-B2B763EC8C5B}"/>
              </a:ext>
            </a:extLst>
          </p:cNvPr>
          <p:cNvSpPr>
            <a:spLocks noGrp="1"/>
          </p:cNvSpPr>
          <p:nvPr>
            <p:ph type="title"/>
          </p:nvPr>
        </p:nvSpPr>
        <p:spPr>
          <a:xfrm>
            <a:off x="164358" y="412083"/>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F30C4770-B220-24D9-F401-B5F4C603D46B}"/>
              </a:ext>
            </a:extLst>
          </p:cNvPr>
          <p:cNvSpPr>
            <a:spLocks noGrp="1"/>
          </p:cNvSpPr>
          <p:nvPr>
            <p:ph type="subTitle" idx="1"/>
          </p:nvPr>
        </p:nvSpPr>
        <p:spPr>
          <a:xfrm>
            <a:off x="389644" y="1056043"/>
            <a:ext cx="10822684" cy="5702566"/>
          </a:xfrm>
        </p:spPr>
        <p:txBody>
          <a:bodyPr/>
          <a:lstStyle/>
          <a:p>
            <a:pPr marL="7521" marR="361381" lvl="0" indent="-189904" algn="l" defTabSz="779173" rtl="0" eaLnBrk="1" fontAlgn="auto" latinLnBrk="0" hangingPunct="1">
              <a:lnSpc>
                <a:spcPct val="165300"/>
              </a:lnSpc>
              <a:spcBef>
                <a:spcPts val="56"/>
              </a:spcBef>
              <a:spcAft>
                <a:spcPts val="341"/>
              </a:spcAft>
              <a:buClrTx/>
              <a:buSzTx/>
              <a:buFont typeface="Arial" pitchFamily="34" charset="0"/>
              <a:buNone/>
              <a:tabLst/>
              <a:defRPr/>
            </a:pPr>
            <a:r>
              <a:rPr kumimoji="0" lang="en-US" sz="18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Step Six : Objective Criteria</a:t>
            </a:r>
            <a:endPar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7521" marR="361381" lvl="0" indent="-189904" algn="l" defTabSz="779173" rtl="0" eaLnBrk="1" fontAlgn="auto" latinLnBrk="0" hangingPunct="1">
              <a:lnSpc>
                <a:spcPct val="165300"/>
              </a:lnSpc>
              <a:spcBef>
                <a:spcPts val="56"/>
              </a:spcBef>
              <a:spcAft>
                <a:spcPts val="341"/>
              </a:spcAft>
              <a:buClrTx/>
              <a:buSzTx/>
              <a:buFont typeface="Arial" pitchFamily="34" charset="0"/>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Transnet reserves the right to award the business to the highest scoring bidder/s unless objective criteria justify the award to another bidder. The RFP will state that Transnet may apply the following objective criteria to the bid process:</a:t>
            </a:r>
          </a:p>
          <a:p>
            <a:pPr marL="342900" marR="0" lvl="0" indent="-342900" algn="just" defTabSz="779173" rtl="0" eaLnBrk="1" fontAlgn="auto" latinLnBrk="0" hangingPunct="1">
              <a:lnSpc>
                <a:spcPct val="165300"/>
              </a:lnSpc>
              <a:spcBef>
                <a:spcPts val="310"/>
              </a:spcBef>
              <a:spcAft>
                <a:spcPts val="0"/>
              </a:spcAft>
              <a:buClrTx/>
              <a:buSzPts val="1000"/>
              <a:buFont typeface="Tahoma" panose="020B0604030504040204" pitchFamily="34" charset="0"/>
              <a:buChar char="-"/>
              <a:tabLst>
                <a:tab pos="1314450" algn="l"/>
              </a:tabLst>
              <a:defRPr/>
            </a:pPr>
            <a:r>
              <a:rPr kumimoji="0" lang="en-US" sz="1600" b="0" i="0" u="none" strike="noStrike" kern="1200" cap="none" spc="-1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Geographical</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600" b="0" i="0" u="none" strike="noStrike" kern="1200" cap="none" spc="-1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location;</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342900" marR="504825" lvl="0" indent="-342900" algn="just" defTabSz="779173" rtl="0" eaLnBrk="1" fontAlgn="auto" latinLnBrk="0" hangingPunct="1">
              <a:lnSpc>
                <a:spcPct val="150000"/>
              </a:lnSpc>
              <a:spcBef>
                <a:spcPts val="915"/>
              </a:spcBef>
              <a:spcAft>
                <a:spcPts val="0"/>
              </a:spcAft>
              <a:buClrTx/>
              <a:buSzPts val="1000"/>
              <a:buFont typeface="Tahoma" panose="020B0604030504040204" pitchFamily="34" charset="0"/>
              <a:buChar char="-"/>
              <a:tabLst>
                <a:tab pos="1315085"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all Risks identified during a risk assessment exercise/probity check (which may be conducted by an </a:t>
            </a:r>
            <a:r>
              <a:rPr kumimoji="0" lang="en-US" sz="1600" b="0" i="0" u="none" strike="noStrike" kern="1200" cap="none" spc="0" normalizeH="0" baseline="0" noProof="0" dirty="0" err="1">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authorised</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third party) that would be done to assess all risks, including but not limited to:</a:t>
            </a:r>
          </a:p>
          <a:p>
            <a:pPr marL="742950" marR="508000" lvl="1" indent="-285750" algn="just" defTabSz="779173" rtl="0" eaLnBrk="1" fontAlgn="auto" latinLnBrk="0" hangingPunct="1">
              <a:lnSpc>
                <a:spcPct val="150000"/>
              </a:lnSpc>
              <a:spcBef>
                <a:spcPts val="5"/>
              </a:spcBef>
              <a:spcAft>
                <a:spcPts val="0"/>
              </a:spcAft>
              <a:buClrTx/>
              <a:buSzPts val="1000"/>
              <a:buFont typeface="Wingdings" panose="05000000000000000000" pitchFamily="2" charset="2"/>
              <a:buChar char=""/>
              <a:tabLst>
                <a:tab pos="1569720" algn="l"/>
                <a:tab pos="1570990"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the financial stability of the bidder based on key ratio analysis, which would include, but not be limited to Efficiency, Profitability, Financial Risk, Liquidity, Acid Test, and Solvency;</a:t>
            </a:r>
          </a:p>
          <a:p>
            <a:pPr marL="742950" marR="0" lvl="1" indent="-285750" algn="just" defTabSz="779173" rtl="0" eaLnBrk="1" fontAlgn="auto" latinLnBrk="0" hangingPunct="1">
              <a:lnSpc>
                <a:spcPts val="1160"/>
              </a:lnSpc>
              <a:spcBef>
                <a:spcPts val="0"/>
              </a:spcBef>
              <a:spcAft>
                <a:spcPts val="0"/>
              </a:spcAft>
              <a:buClrTx/>
              <a:buSzPts val="1000"/>
              <a:buFont typeface="Wingdings" panose="05000000000000000000" pitchFamily="2" charset="2"/>
              <a:buChar char=""/>
              <a:tabLst>
                <a:tab pos="1570355"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due</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diligence</a:t>
            </a:r>
            <a:r>
              <a:rPr kumimoji="0" lang="en-US" sz="1600" b="0" i="0" u="none" strike="noStrike" kern="1200" cap="none" spc="-5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to</a:t>
            </a:r>
            <a:r>
              <a:rPr kumimoji="0" lang="en-US" sz="1600" b="0" i="0" u="none" strike="noStrike" kern="1200" cap="none" spc="-6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assess</a:t>
            </a:r>
            <a:r>
              <a:rPr kumimoji="0" lang="en-US" sz="1600" b="0" i="0" u="none" strike="noStrike" kern="1200" cap="none" spc="-5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functional</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capability</a:t>
            </a:r>
            <a:r>
              <a:rPr kumimoji="0" lang="en-US" sz="1600" b="0" i="0" u="none" strike="noStrike" kern="1200" cap="none" spc="-5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and</a:t>
            </a:r>
            <a:r>
              <a:rPr kumimoji="0" lang="en-US" sz="1600" b="0" i="0" u="none" strike="noStrike" kern="1200" cap="none" spc="-4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capacity.</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This</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could</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include</a:t>
            </a:r>
            <a:r>
              <a:rPr kumimoji="0" lang="en-US" sz="1600" b="0" i="0" u="none" strike="noStrike" kern="1200" cap="none" spc="-6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a:t>
            </a:r>
            <a:r>
              <a:rPr kumimoji="0" lang="en-US" sz="1600" b="0" i="0" u="none" strike="noStrike" kern="1200" cap="none" spc="-5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site</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1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visit;</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endParaRPr>
          </a:p>
          <a:p>
            <a:pPr marL="742950" marR="502285" lvl="1" indent="-285750" algn="just" defTabSz="779173" rtl="0" eaLnBrk="1" fontAlgn="auto" latinLnBrk="0" hangingPunct="1">
              <a:lnSpc>
                <a:spcPct val="150000"/>
              </a:lnSpc>
              <a:spcBef>
                <a:spcPts val="635"/>
              </a:spcBef>
              <a:spcAft>
                <a:spcPts val="0"/>
              </a:spcAft>
              <a:buClrTx/>
              <a:buSzPts val="1000"/>
              <a:buFont typeface="Wingdings" panose="05000000000000000000" pitchFamily="2" charset="2"/>
              <a:buChar char=""/>
              <a:tabLst>
                <a:tab pos="1569720" algn="l"/>
                <a:tab pos="1570990"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 commercial relationship with a Domestic Prominent Influential Person (DPIP) or Foreign Prominent Public Official (FPPO) or an entity of which such person or official is the beneficial owner; and</a:t>
            </a:r>
          </a:p>
          <a:p>
            <a:pPr marL="457200" marR="502285" lvl="1" indent="0" algn="just" defTabSz="779173" rtl="0" eaLnBrk="1" fontAlgn="auto" latinLnBrk="0" hangingPunct="1">
              <a:lnSpc>
                <a:spcPct val="150000"/>
              </a:lnSpc>
              <a:spcBef>
                <a:spcPts val="635"/>
              </a:spcBef>
              <a:spcAft>
                <a:spcPts val="0"/>
              </a:spcAft>
              <a:buClrTx/>
              <a:buSzPts val="1000"/>
              <a:buFont typeface="Arial" pitchFamily="34" charset="0"/>
              <a:buNone/>
              <a:tabLst>
                <a:tab pos="1569720" algn="l"/>
                <a:tab pos="1570990" algn="l"/>
              </a:tabLst>
              <a:defRPr/>
            </a:pP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endParaRPr>
          </a:p>
          <a:p>
            <a:pPr marL="742950" marR="0" lvl="1" indent="-285750" algn="just" defTabSz="779173" rtl="0" eaLnBrk="1" fontAlgn="auto" latinLnBrk="0" hangingPunct="1">
              <a:lnSpc>
                <a:spcPts val="1200"/>
              </a:lnSpc>
              <a:spcBef>
                <a:spcPts val="0"/>
              </a:spcBef>
              <a:spcAft>
                <a:spcPts val="0"/>
              </a:spcAft>
              <a:buClrTx/>
              <a:buSzPts val="1000"/>
              <a:buFont typeface="Wingdings" panose="05000000000000000000" pitchFamily="2" charset="2"/>
              <a:buChar char=""/>
              <a:tabLst>
                <a:tab pos="1570355" algn="l"/>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Reputational</a:t>
            </a:r>
            <a:r>
              <a:rPr kumimoji="0" lang="en-US" sz="1600" b="0" i="0" u="none" strike="noStrike" kern="1200" cap="none" spc="-8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and</a:t>
            </a:r>
            <a:r>
              <a:rPr kumimoji="0" lang="en-US" sz="1600" b="0" i="0" u="none" strike="noStrike" kern="1200" cap="none" spc="-65"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Brand</a:t>
            </a:r>
            <a:r>
              <a:rPr kumimoji="0" lang="en-US" sz="1600" b="0" i="0" u="none" strike="noStrike" kern="1200" cap="none" spc="-7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 </a:t>
            </a:r>
            <a:r>
              <a:rPr kumimoji="0" lang="en-US" sz="1600" b="0" i="0" u="none" strike="noStrike" kern="1200" cap="none" spc="-2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risks</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endParaRPr>
          </a:p>
          <a:p>
            <a:endParaRPr lang="en-US" dirty="0"/>
          </a:p>
        </p:txBody>
      </p:sp>
    </p:spTree>
    <p:extLst>
      <p:ext uri="{BB962C8B-B14F-4D97-AF65-F5344CB8AC3E}">
        <p14:creationId xmlns:p14="http://schemas.microsoft.com/office/powerpoint/2010/main" val="61744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6B00-54AD-47C2-A460-64C6F2B9F654}"/>
              </a:ext>
            </a:extLst>
          </p:cNvPr>
          <p:cNvSpPr>
            <a:spLocks noGrp="1"/>
          </p:cNvSpPr>
          <p:nvPr>
            <p:ph type="title"/>
          </p:nvPr>
        </p:nvSpPr>
        <p:spPr>
          <a:xfrm>
            <a:off x="137854" y="425335"/>
            <a:ext cx="10822684" cy="523220"/>
          </a:xfrm>
        </p:spPr>
        <p:txBody>
          <a:bodyPr/>
          <a:lstStyle/>
          <a:p>
            <a:r>
              <a:rPr kumimoji="0" lang="en-US"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182D744D-2ECD-AF43-1C9E-D7654D13858E}"/>
              </a:ext>
            </a:extLst>
          </p:cNvPr>
          <p:cNvSpPr>
            <a:spLocks noGrp="1"/>
          </p:cNvSpPr>
          <p:nvPr>
            <p:ph type="subTitle" idx="1"/>
          </p:nvPr>
        </p:nvSpPr>
        <p:spPr>
          <a:xfrm>
            <a:off x="641435" y="1113183"/>
            <a:ext cx="10822684" cy="4956313"/>
          </a:xfrm>
        </p:spPr>
        <p:txBody>
          <a:bodyPr/>
          <a:lstStyle/>
          <a:p>
            <a:pPr marL="7521" marR="361381" lvl="0" indent="-189904" algn="l" defTabSz="779173" rtl="0" eaLnBrk="1" fontAlgn="auto" latinLnBrk="0" hangingPunct="1">
              <a:lnSpc>
                <a:spcPct val="165300"/>
              </a:lnSpc>
              <a:spcBef>
                <a:spcPts val="56"/>
              </a:spcBef>
              <a:spcAft>
                <a:spcPts val="341"/>
              </a:spcAft>
              <a:buClrTx/>
              <a:buSzTx/>
              <a:buFont typeface="Arial" pitchFamily="34" charset="0"/>
              <a:buNone/>
              <a:tabLst/>
              <a:defRPr/>
            </a:pP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Step</a:t>
            </a:r>
            <a:r>
              <a:rPr kumimoji="0" lang="en-US" sz="1800" b="1" i="0" u="none" strike="noStrike" kern="1200" cap="none" spc="-7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Seven:</a:t>
            </a:r>
            <a:r>
              <a:rPr kumimoji="0" lang="en-US" sz="1800" b="1" i="0" u="none" strike="noStrike" kern="1200" cap="none" spc="-7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Award</a:t>
            </a:r>
            <a:r>
              <a:rPr kumimoji="0" lang="en-US" sz="1800" b="1" i="0" u="none" strike="noStrike" kern="1200" cap="none" spc="-5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of</a:t>
            </a:r>
            <a:r>
              <a:rPr kumimoji="0" lang="en-US" sz="1800" b="1" i="0" u="none" strike="noStrike" kern="1200" cap="none" spc="-6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business</a:t>
            </a:r>
            <a:r>
              <a:rPr kumimoji="0" lang="en-US" sz="1800" b="1" i="0" u="none" strike="noStrike" kern="1200" cap="none" spc="-5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and</a:t>
            </a:r>
            <a:r>
              <a:rPr kumimoji="0" lang="en-US" sz="1800" b="1" i="0" u="none" strike="noStrike" kern="1200" cap="none" spc="-6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conclusion</a:t>
            </a:r>
            <a:r>
              <a:rPr kumimoji="0" lang="en-US" sz="1800" b="1" i="0" u="none" strike="noStrike" kern="1200" cap="none" spc="-6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of</a:t>
            </a:r>
            <a:r>
              <a:rPr kumimoji="0" lang="en-US" sz="1800" b="1" i="0" u="none" strike="noStrike" kern="1200" cap="none" spc="-5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 </a:t>
            </a:r>
            <a:r>
              <a:rPr kumimoji="0" lang="en-US" sz="1800" b="1" i="0" u="none" strike="noStrike" kern="1200" cap="none" spc="-10"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rPr>
              <a:t>contract</a:t>
            </a:r>
            <a:endParaRPr kumimoji="0" lang="en-US" sz="1800" b="0" i="0" u="none" strike="noStrike" kern="1200" cap="none" spc="-5" normalizeH="0" baseline="0" noProof="0" dirty="0">
              <a:ln>
                <a:noFill/>
              </a:ln>
              <a:solidFill>
                <a:srgbClr val="000000"/>
              </a:solidFill>
              <a:effectLst/>
              <a:uLnTx/>
              <a:uFillTx/>
              <a:latin typeface="Georgia" panose="02040502050405020303" pitchFamily="18" charset="0"/>
              <a:ea typeface="Tahoma" panose="020B0604030504040204" pitchFamily="34" charset="0"/>
              <a:cs typeface="Tahoma" panose="020B0604030504040204" pitchFamily="34" charset="0"/>
            </a:endParaRPr>
          </a:p>
          <a:p>
            <a:pPr marL="342900" marR="500380" lvl="0" indent="-342900" algn="just" defTabSz="779173" rtl="0" eaLnBrk="1" fontAlgn="auto" latinLnBrk="0" hangingPunct="1">
              <a:lnSpc>
                <a:spcPct val="150000"/>
              </a:lnSpc>
              <a:spcBef>
                <a:spcPts val="905"/>
              </a:spcBef>
              <a:spcAft>
                <a:spcPts val="0"/>
              </a:spcAft>
              <a:buClrTx/>
              <a:buSzPts val="1000"/>
              <a:buFont typeface="Wingdings" panose="05000000000000000000" pitchFamily="2" charset="2"/>
              <a:buChar char=""/>
              <a:tabLst>
                <a:tab pos="1311910" algn="l"/>
                <a:tab pos="1315085" algn="l"/>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Immediately after approval to award the contract has been received, the successful or preferred bidder(s) will be informed of the acceptance of his/their Bid by way of a Letter of Award. Thereafter the final contract will be concluded with the successful Respondent(s).</a:t>
            </a:r>
          </a:p>
          <a:p>
            <a:pPr marL="342900" marR="507365" lvl="0" indent="-342900" algn="just" defTabSz="779173" rtl="0" eaLnBrk="1" fontAlgn="auto" latinLnBrk="0" hangingPunct="1">
              <a:lnSpc>
                <a:spcPct val="150000"/>
              </a:lnSpc>
              <a:spcBef>
                <a:spcPts val="300"/>
              </a:spcBef>
              <a:spcAft>
                <a:spcPts val="0"/>
              </a:spcAft>
              <a:buClrTx/>
              <a:buSzPts val="1000"/>
              <a:buFont typeface="Wingdings" panose="05000000000000000000" pitchFamily="2" charset="2"/>
              <a:buChar char=""/>
              <a:tabLst>
                <a:tab pos="1311910" algn="l"/>
                <a:tab pos="1315085" algn="l"/>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Wingdings" panose="05000000000000000000" pitchFamily="2" charset="2"/>
                <a:cs typeface="Wingdings" panose="05000000000000000000" pitchFamily="2" charset="2"/>
              </a:rPr>
              <a:t>A final contract will be concluded and entered into with the successful Bidder at the acceptance of a letter of award by the Respondent.</a:t>
            </a:r>
          </a:p>
          <a:p>
            <a:endParaRPr lang="en-US" dirty="0"/>
          </a:p>
        </p:txBody>
      </p:sp>
    </p:spTree>
    <p:extLst>
      <p:ext uri="{BB962C8B-B14F-4D97-AF65-F5344CB8AC3E}">
        <p14:creationId xmlns:p14="http://schemas.microsoft.com/office/powerpoint/2010/main" val="311590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15B-E60F-9D65-619A-99BDD71CB7E0}"/>
              </a:ext>
            </a:extLst>
          </p:cNvPr>
          <p:cNvSpPr>
            <a:spLocks noGrp="1"/>
          </p:cNvSpPr>
          <p:nvPr>
            <p:ph type="title"/>
          </p:nvPr>
        </p:nvSpPr>
        <p:spPr>
          <a:xfrm>
            <a:off x="323384" y="875909"/>
            <a:ext cx="10822684" cy="523220"/>
          </a:xfrm>
        </p:spPr>
        <p:txBody>
          <a:bodyPr/>
          <a:lstStyle/>
          <a:p>
            <a:r>
              <a:rPr kumimoji="0" lang="en-GB"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NEC ECC APPLICABLE CLAUSES </a:t>
            </a:r>
            <a:endParaRPr lang="en-US" dirty="0"/>
          </a:p>
        </p:txBody>
      </p:sp>
      <p:sp>
        <p:nvSpPr>
          <p:cNvPr id="3" name="Subtitle 2">
            <a:extLst>
              <a:ext uri="{FF2B5EF4-FFF2-40B4-BE49-F238E27FC236}">
                <a16:creationId xmlns:a16="http://schemas.microsoft.com/office/drawing/2014/main" id="{7166A0A4-2936-5A2A-622F-107AE47970C9}"/>
              </a:ext>
            </a:extLst>
          </p:cNvPr>
          <p:cNvSpPr>
            <a:spLocks noGrp="1"/>
          </p:cNvSpPr>
          <p:nvPr>
            <p:ph type="subTitle" idx="1"/>
          </p:nvPr>
        </p:nvSpPr>
        <p:spPr>
          <a:xfrm>
            <a:off x="458555" y="1830733"/>
            <a:ext cx="10822684" cy="4620017"/>
          </a:xfrm>
        </p:spPr>
        <p:txBody>
          <a:bodyPr/>
          <a:lstStyle/>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Priced contract with bill of quantities</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W1:	Dispute resolution procedure</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X2:	Changes in the law</a:t>
            </a:r>
            <a:endPar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X7:  	Delay damages</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X13:	Performance Bond</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X18:	Limitation of liability</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endParaRPr kumimoji="0" lang="en-ZA" sz="16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ZA"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Z1:	Local Production and Content Obligations</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Z2:        Additional Clauses relating to joint venture</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Z4:        Protection of Personal Information Act</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Z5:        Collusion in the Construction Industry</a:t>
            </a:r>
          </a:p>
          <a:p>
            <a:pPr marL="0" algn="l" fontAlgn="t">
              <a:lnSpc>
                <a:spcPct val="115000"/>
              </a:lnSpc>
              <a:spcBef>
                <a:spcPts val="0"/>
              </a:spcBef>
              <a:spcAft>
                <a:spcPts val="0"/>
              </a:spcAf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Z6:        Additional obligations in respect of Termination </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Z7:        Right Reserved by the Employer to Conduct Vetting through SSA</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lang="en-US" sz="1600" b="1" dirty="0">
                <a:solidFill>
                  <a:srgbClr val="000000"/>
                </a:solidFill>
                <a:latin typeface="Georgia" panose="02040502050405020303" pitchFamily="18" charset="0"/>
                <a:ea typeface="Tahoma" panose="020B0604030504040204" pitchFamily="34" charset="0"/>
                <a:cs typeface="Times New Roman" panose="02020603050405020304" pitchFamily="18" charset="0"/>
              </a:rPr>
              <a:t>Z8:        Additional Clause Relating to Collusion in the Construction Industry</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Z9:        Protection of Personal Information Act</a:t>
            </a:r>
          </a:p>
          <a:p>
            <a:pPr marL="0" marR="361381" lvl="0" indent="-189904" algn="l" defTabSz="779173" rtl="0" eaLnBrk="1" fontAlgn="t" latinLnBrk="0" hangingPunct="1">
              <a:lnSpc>
                <a:spcPct val="115000"/>
              </a:lnSpc>
              <a:spcBef>
                <a:spcPts val="0"/>
              </a:spcBef>
              <a:spcAft>
                <a:spcPts val="0"/>
              </a:spcAft>
              <a:buClrTx/>
              <a:buSzTx/>
              <a:buFont typeface="Arial" pitchFamily="34" charset="0"/>
              <a:buNone/>
              <a:tabLst/>
              <a:defRPr/>
            </a:pPr>
            <a:r>
              <a:rPr lang="en-US" sz="1600" b="1" dirty="0">
                <a:solidFill>
                  <a:srgbClr val="000000"/>
                </a:solidFill>
                <a:latin typeface="Georgia" panose="02040502050405020303" pitchFamily="18" charset="0"/>
                <a:ea typeface="Tahoma" panose="020B0604030504040204" pitchFamily="34" charset="0"/>
                <a:cs typeface="Times New Roman" panose="02020603050405020304" pitchFamily="18" charset="0"/>
              </a:rPr>
              <a:t>Z10:      Anti-corruption, TPT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ahoma" panose="020B0604030504040204" pitchFamily="34" charset="0"/>
                <a:cs typeface="Times New Roman" panose="02020603050405020304" pitchFamily="18" charset="0"/>
              </a:rPr>
              <a:t> Indemnity        </a:t>
            </a:r>
          </a:p>
          <a:p>
            <a:endParaRPr lang="en-US" dirty="0"/>
          </a:p>
        </p:txBody>
      </p:sp>
    </p:spTree>
    <p:extLst>
      <p:ext uri="{BB962C8B-B14F-4D97-AF65-F5344CB8AC3E}">
        <p14:creationId xmlns:p14="http://schemas.microsoft.com/office/powerpoint/2010/main" val="419601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9D5A-2AB4-C2F2-F8D7-47E365C51C57}"/>
              </a:ext>
            </a:extLst>
          </p:cNvPr>
          <p:cNvSpPr>
            <a:spLocks noGrp="1"/>
          </p:cNvSpPr>
          <p:nvPr>
            <p:ph type="title"/>
          </p:nvPr>
        </p:nvSpPr>
        <p:spPr>
          <a:xfrm>
            <a:off x="641436" y="1061440"/>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CLOSING DATE AND TIME</a:t>
            </a:r>
            <a:endParaRPr lang="en-US" dirty="0"/>
          </a:p>
        </p:txBody>
      </p:sp>
      <p:sp>
        <p:nvSpPr>
          <p:cNvPr id="3" name="Subtitle 2">
            <a:extLst>
              <a:ext uri="{FF2B5EF4-FFF2-40B4-BE49-F238E27FC236}">
                <a16:creationId xmlns:a16="http://schemas.microsoft.com/office/drawing/2014/main" id="{4B3473C1-C54E-3FE0-0633-7AFC6B09806D}"/>
              </a:ext>
            </a:extLst>
          </p:cNvPr>
          <p:cNvSpPr>
            <a:spLocks noGrp="1"/>
          </p:cNvSpPr>
          <p:nvPr>
            <p:ph type="subTitle" idx="1"/>
          </p:nvPr>
        </p:nvSpPr>
        <p:spPr/>
        <p:txBody>
          <a:bodyPr/>
          <a:lstStyle/>
          <a:p>
            <a:pPr marL="2778125" marR="0" lvl="0" indent="-2778125" algn="l" defTabSz="914400" rtl="0" eaLnBrk="1" fontAlgn="auto" latinLnBrk="0" hangingPunct="1">
              <a:lnSpc>
                <a:spcPct val="100000"/>
              </a:lnSpc>
              <a:spcBef>
                <a:spcPts val="0"/>
              </a:spcBef>
              <a:spcAft>
                <a:spcPts val="0"/>
              </a:spcAft>
              <a:buClr>
                <a:srgbClr val="00B0F0"/>
              </a:buClr>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Closing date and time: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10:00am on </a:t>
            </a:r>
            <a:r>
              <a:rPr lang="en-US" sz="1600" b="1" dirty="0">
                <a:solidFill>
                  <a:srgbClr val="000000"/>
                </a:solidFill>
                <a:latin typeface="Georgia" panose="02040502050405020303" pitchFamily="18" charset="0"/>
                <a:ea typeface="+mn-ea"/>
                <a:cs typeface="+mn-cs"/>
              </a:rPr>
              <a:t>Monday, 31 March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2025</a:t>
            </a:r>
          </a:p>
          <a:p>
            <a:pPr marL="2778125" marR="0" lvl="0" indent="-2778125" algn="l" defTabSz="914400" rtl="0" eaLnBrk="1" fontAlgn="auto" latinLnBrk="0" hangingPunct="1">
              <a:lnSpc>
                <a:spcPct val="100000"/>
              </a:lnSpc>
              <a:spcBef>
                <a:spcPts val="0"/>
              </a:spcBef>
              <a:spcAft>
                <a:spcPts val="0"/>
              </a:spcAft>
              <a:buClr>
                <a:srgbClr val="00B0F0"/>
              </a:buClr>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Location: 		                   </a:t>
            </a:r>
            <a:r>
              <a:rPr kumimoji="0" lang="en-GB" sz="16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Tahoma" panose="020B0604030504040204" pitchFamily="34" charset="0"/>
              </a:rPr>
              <a:t>Transnet </a:t>
            </a:r>
            <a:r>
              <a:rPr kumimoji="0" lang="en-US" sz="16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Tahoma" panose="020B0604030504040204" pitchFamily="34" charset="0"/>
              </a:rPr>
              <a:t>e-Tender Submission Portal</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Tahoma" panose="020B0604030504040204" pitchFamily="34" charset="0"/>
              </a:rPr>
              <a:t>:  </a:t>
            </a:r>
            <a:r>
              <a:rPr kumimoji="0" lang="en-US" sz="1600" b="0" i="0" u="sng" strike="noStrike" kern="1200" cap="none" spc="0" normalizeH="0" baseline="0" noProof="0" dirty="0">
                <a:ln>
                  <a:noFill/>
                </a:ln>
                <a:solidFill>
                  <a:srgbClr val="0000FF"/>
                </a:solidFill>
                <a:effectLst/>
                <a:uLnTx/>
                <a:uFillTx/>
                <a:latin typeface="Georgia" panose="02040502050405020303" pitchFamily="18" charset="0"/>
                <a:ea typeface="Times New Roman" panose="02020603050405020304" pitchFamily="18" charset="0"/>
                <a:cs typeface="Times New Roman" panose="02020603050405020304" pitchFamily="18" charset="0"/>
                <a:hlinkClick r:id="rId2"/>
              </a:rPr>
              <a:t>www.transnet.net</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endParaRPr lang="en-US" dirty="0"/>
          </a:p>
        </p:txBody>
      </p:sp>
    </p:spTree>
    <p:extLst>
      <p:ext uri="{BB962C8B-B14F-4D97-AF65-F5344CB8AC3E}">
        <p14:creationId xmlns:p14="http://schemas.microsoft.com/office/powerpoint/2010/main" val="184871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a:xfrm>
            <a:off x="771173" y="562733"/>
            <a:ext cx="10079725" cy="461665"/>
          </a:xfrm>
        </p:spPr>
        <p:txBody>
          <a:bodyPr/>
          <a:lstStyle/>
          <a:p>
            <a:r>
              <a:rPr lang="en-US" dirty="0"/>
              <a:t>AGENDA</a:t>
            </a:r>
            <a:endParaRPr lang="en-US" sz="2400" dirty="0"/>
          </a:p>
        </p:txBody>
      </p:sp>
      <p:sp>
        <p:nvSpPr>
          <p:cNvPr id="9" name="Freeform 8">
            <a:extLst>
              <a:ext uri="{FF2B5EF4-FFF2-40B4-BE49-F238E27FC236}">
                <a16:creationId xmlns:a16="http://schemas.microsoft.com/office/drawing/2014/main" id="{8F916133-BAB0-4E18-8CDD-4D070D9292DA}"/>
              </a:ext>
            </a:extLst>
          </p:cNvPr>
          <p:cNvSpPr/>
          <p:nvPr/>
        </p:nvSpPr>
        <p:spPr>
          <a:xfrm>
            <a:off x="7282543" y="-3175"/>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767" b="1" i="0" u="none" strike="noStrike" kern="1200" cap="none" spc="0" normalizeH="0" baseline="0" noProof="0">
              <a:ln>
                <a:noFill/>
              </a:ln>
              <a:solidFill>
                <a:srgbClr val="FFFFFF"/>
              </a:solidFill>
              <a:effectLst/>
              <a:uLnTx/>
              <a:uFillTx/>
              <a:latin typeface="Tahoma"/>
              <a:ea typeface="+mn-ea"/>
              <a:cs typeface="+mn-cs"/>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graphicFrame>
        <p:nvGraphicFramePr>
          <p:cNvPr id="7" name="Table 6">
            <a:extLst>
              <a:ext uri="{FF2B5EF4-FFF2-40B4-BE49-F238E27FC236}">
                <a16:creationId xmlns:a16="http://schemas.microsoft.com/office/drawing/2014/main" id="{66674020-3F75-FAD0-1048-8F042ACF8005}"/>
              </a:ext>
            </a:extLst>
          </p:cNvPr>
          <p:cNvGraphicFramePr>
            <a:graphicFrameLocks noGrp="1"/>
          </p:cNvGraphicFramePr>
          <p:nvPr>
            <p:extLst>
              <p:ext uri="{D42A27DB-BD31-4B8C-83A1-F6EECF244321}">
                <p14:modId xmlns:p14="http://schemas.microsoft.com/office/powerpoint/2010/main" val="2311315948"/>
              </p:ext>
            </p:extLst>
          </p:nvPr>
        </p:nvGraphicFramePr>
        <p:xfrm>
          <a:off x="422031" y="1858157"/>
          <a:ext cx="8127999" cy="432981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04601099"/>
                    </a:ext>
                  </a:extLst>
                </a:gridCol>
                <a:gridCol w="2709333">
                  <a:extLst>
                    <a:ext uri="{9D8B030D-6E8A-4147-A177-3AD203B41FA5}">
                      <a16:colId xmlns:a16="http://schemas.microsoft.com/office/drawing/2014/main" val="4082924647"/>
                    </a:ext>
                  </a:extLst>
                </a:gridCol>
                <a:gridCol w="2709333">
                  <a:extLst>
                    <a:ext uri="{9D8B030D-6E8A-4147-A177-3AD203B41FA5}">
                      <a16:colId xmlns:a16="http://schemas.microsoft.com/office/drawing/2014/main" val="2061824162"/>
                    </a:ext>
                  </a:extLst>
                </a:gridCol>
              </a:tblGrid>
              <a:tr h="370840">
                <a:tc>
                  <a:txBody>
                    <a:bodyPr/>
                    <a:lstStyle/>
                    <a:p>
                      <a:r>
                        <a:rPr lang="en-US" dirty="0">
                          <a:solidFill>
                            <a:schemeClr val="tx1"/>
                          </a:solidFill>
                        </a:rPr>
                        <a:t>Agenda Point </a:t>
                      </a:r>
                    </a:p>
                  </a:txBody>
                  <a:tcPr/>
                </a:tc>
                <a:tc>
                  <a:txBody>
                    <a:bodyPr/>
                    <a:lstStyle/>
                    <a:p>
                      <a:r>
                        <a:rPr lang="en-US" dirty="0">
                          <a:solidFill>
                            <a:schemeClr val="tx1"/>
                          </a:solidFill>
                        </a:rPr>
                        <a:t>Time Allocated</a:t>
                      </a:r>
                    </a:p>
                  </a:txBody>
                  <a:tcPr/>
                </a:tc>
                <a:tc>
                  <a:txBody>
                    <a:bodyPr/>
                    <a:lstStyle/>
                    <a:p>
                      <a:r>
                        <a:rPr lang="en-US" dirty="0">
                          <a:solidFill>
                            <a:schemeClr val="tx1"/>
                          </a:solidFill>
                        </a:rPr>
                        <a:t>Presenter</a:t>
                      </a:r>
                    </a:p>
                  </a:txBody>
                  <a:tcPr/>
                </a:tc>
                <a:extLst>
                  <a:ext uri="{0D108BD9-81ED-4DB2-BD59-A6C34878D82A}">
                    <a16:rowId xmlns:a16="http://schemas.microsoft.com/office/drawing/2014/main" val="4255375470"/>
                  </a:ext>
                </a:extLst>
              </a:tr>
              <a:tr h="370840">
                <a:tc>
                  <a:txBody>
                    <a:bodyPr/>
                    <a:lstStyle/>
                    <a:p>
                      <a:r>
                        <a:rPr lang="en-US" dirty="0"/>
                        <a:t>Welcome, Introduction and Rules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1 minute</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US" sz="1600" baseline="0" dirty="0">
                          <a:latin typeface="+mn-lt"/>
                        </a:rPr>
                        <a:t>Nontando Mnguni</a:t>
                      </a:r>
                      <a:endParaRPr lang="en-ZA" sz="1600" dirty="0">
                        <a:latin typeface="+mn-lt"/>
                      </a:endParaRPr>
                    </a:p>
                  </a:txBody>
                  <a:tcPr/>
                </a:tc>
                <a:extLst>
                  <a:ext uri="{0D108BD9-81ED-4DB2-BD59-A6C34878D82A}">
                    <a16:rowId xmlns:a16="http://schemas.microsoft.com/office/drawing/2014/main" val="2205515412"/>
                  </a:ext>
                </a:extLst>
              </a:tr>
              <a:tr h="370840">
                <a:tc>
                  <a:txBody>
                    <a:bodyPr/>
                    <a:lstStyle/>
                    <a:p>
                      <a:r>
                        <a:rPr lang="en-US" dirty="0"/>
                        <a:t>Session rules of engagement</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5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US" sz="1600" baseline="0" dirty="0">
                          <a:latin typeface="+mn-lt"/>
                        </a:rPr>
                        <a:t>Nontando Mnguni</a:t>
                      </a:r>
                      <a:endParaRPr lang="en-ZA" sz="1600" dirty="0">
                        <a:latin typeface="+mn-lt"/>
                      </a:endParaRPr>
                    </a:p>
                  </a:txBody>
                  <a:tcPr/>
                </a:tc>
                <a:extLst>
                  <a:ext uri="{0D108BD9-81ED-4DB2-BD59-A6C34878D82A}">
                    <a16:rowId xmlns:a16="http://schemas.microsoft.com/office/drawing/2014/main" val="14974617"/>
                  </a:ext>
                </a:extLst>
              </a:tr>
              <a:tr h="370840">
                <a:tc>
                  <a:txBody>
                    <a:bodyPr/>
                    <a:lstStyle/>
                    <a:p>
                      <a:r>
                        <a:rPr lang="en-US" dirty="0"/>
                        <a:t>Procurement process briefing</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10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mn-lt"/>
                        </a:rPr>
                        <a:t>Nontando Mnguni</a:t>
                      </a:r>
                    </a:p>
                  </a:txBody>
                  <a:tcPr/>
                </a:tc>
                <a:extLst>
                  <a:ext uri="{0D108BD9-81ED-4DB2-BD59-A6C34878D82A}">
                    <a16:rowId xmlns:a16="http://schemas.microsoft.com/office/drawing/2014/main" val="1353476830"/>
                  </a:ext>
                </a:extLst>
              </a:tr>
              <a:tr h="370840">
                <a:tc>
                  <a:txBody>
                    <a:bodyPr/>
                    <a:lstStyle/>
                    <a:p>
                      <a:r>
                        <a:rPr lang="en-US" dirty="0"/>
                        <a:t>Supplier Development</a:t>
                      </a:r>
                    </a:p>
                    <a:p>
                      <a:endParaRPr lang="en-US" dirty="0"/>
                    </a:p>
                  </a:txBody>
                  <a:tcPr/>
                </a:tc>
                <a:tc>
                  <a:txBody>
                    <a:bodyPr/>
                    <a:lstStyle/>
                    <a:p>
                      <a:pPr algn="ctr"/>
                      <a:r>
                        <a:rPr lang="en-ZA" sz="1600" dirty="0">
                          <a:latin typeface="+mn-lt"/>
                        </a:rPr>
                        <a:t>5 minutes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mn-lt"/>
                        </a:rPr>
                        <a:t>Lungelo Manci</a:t>
                      </a:r>
                    </a:p>
                  </a:txBody>
                  <a:tcPr/>
                </a:tc>
                <a:extLst>
                  <a:ext uri="{0D108BD9-81ED-4DB2-BD59-A6C34878D82A}">
                    <a16:rowId xmlns:a16="http://schemas.microsoft.com/office/drawing/2014/main" val="298850334"/>
                  </a:ext>
                </a:extLst>
              </a:tr>
              <a:tr h="370840">
                <a:tc>
                  <a:txBody>
                    <a:bodyPr/>
                    <a:lstStyle/>
                    <a:p>
                      <a:r>
                        <a:rPr lang="en-US" dirty="0"/>
                        <a:t>Technical Scope &amp; requirements</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20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US" sz="1600" dirty="0">
                          <a:latin typeface="+mn-lt"/>
                        </a:rPr>
                        <a:t>Marks Pita</a:t>
                      </a:r>
                      <a:endParaRPr lang="en-ZA" sz="1600" dirty="0">
                        <a:latin typeface="+mn-lt"/>
                      </a:endParaRPr>
                    </a:p>
                  </a:txBody>
                  <a:tcPr/>
                </a:tc>
                <a:extLst>
                  <a:ext uri="{0D108BD9-81ED-4DB2-BD59-A6C34878D82A}">
                    <a16:rowId xmlns:a16="http://schemas.microsoft.com/office/drawing/2014/main" val="2615361983"/>
                  </a:ext>
                </a:extLst>
              </a:tr>
              <a:tr h="370840">
                <a:tc>
                  <a:txBody>
                    <a:bodyPr/>
                    <a:lstStyle/>
                    <a:p>
                      <a:r>
                        <a:rPr lang="en-US" dirty="0"/>
                        <a:t>Questions and closing</a:t>
                      </a:r>
                    </a:p>
                    <a:p>
                      <a:endParaRPr lang="en-US" dirty="0"/>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10 minutes</a:t>
                      </a:r>
                    </a:p>
                  </a:txBody>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600" dirty="0">
                          <a:latin typeface="+mn-lt"/>
                        </a:rPr>
                        <a:t>Nontando /Marks</a:t>
                      </a:r>
                    </a:p>
                  </a:txBody>
                  <a:tcPr/>
                </a:tc>
                <a:extLst>
                  <a:ext uri="{0D108BD9-81ED-4DB2-BD59-A6C34878D82A}">
                    <a16:rowId xmlns:a16="http://schemas.microsoft.com/office/drawing/2014/main" val="2193621502"/>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58194840"/>
                  </a:ext>
                </a:extLst>
              </a:tr>
            </a:tbl>
          </a:graphicData>
        </a:graphic>
      </p:graphicFrame>
    </p:spTree>
    <p:extLst>
      <p:ext uri="{BB962C8B-B14F-4D97-AF65-F5344CB8AC3E}">
        <p14:creationId xmlns:p14="http://schemas.microsoft.com/office/powerpoint/2010/main" val="26961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684658" y="255897"/>
            <a:ext cx="10822684" cy="461665"/>
          </a:xfrm>
        </p:spPr>
        <p:txBody>
          <a:bodyPr/>
          <a:lstStyle/>
          <a:p>
            <a:pPr algn="l"/>
            <a:r>
              <a:rPr lang="en-US" sz="2400" i="0" kern="1200" dirty="0">
                <a:latin typeface="Apex New Medium" panose="02010600040501010103" pitchFamily="2" charset="77"/>
                <a:ea typeface="+mn-ea"/>
                <a:cs typeface="+mn-cs"/>
              </a:rPr>
              <a:t>Works information</a:t>
            </a:r>
            <a:endParaRPr lang="en-US" sz="2400" dirty="0"/>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641435" y="1230086"/>
            <a:ext cx="10822684" cy="5029199"/>
          </a:xfrm>
        </p:spPr>
        <p:txBody>
          <a:bodyPr/>
          <a:lstStyle/>
          <a:p>
            <a:pPr algn="l"/>
            <a:r>
              <a:rPr lang="en-ZA" sz="2400" dirty="0">
                <a:latin typeface="+mn-lt"/>
              </a:rPr>
              <a:t>			</a:t>
            </a:r>
            <a:r>
              <a:rPr lang="en-ZA" sz="2800" b="1" dirty="0">
                <a:solidFill>
                  <a:schemeClr val="tx1"/>
                </a:solidFill>
                <a:latin typeface="+mn-lt"/>
              </a:rPr>
              <a:t>SESSION RULES OF ENGAGEMENT (1/2)</a:t>
            </a:r>
          </a:p>
          <a:p>
            <a:pPr marL="103367"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This briefing session is Compulsory </a:t>
            </a: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Bidders are requested to remain for the entire duration of the briefing session as important   information pertaining to the RFP will be presented.</a:t>
            </a:r>
          </a:p>
          <a:p>
            <a:pPr marL="103367"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An approximate time allocation of 2 +- hour.</a:t>
            </a:r>
          </a:p>
          <a:p>
            <a:pPr marL="103367"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An opportunity for question clarifications will be provided after the briefing session.</a:t>
            </a:r>
          </a:p>
          <a:p>
            <a:pPr algn="l"/>
            <a:endParaRPr lang="en-ZA"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pPr algn="l"/>
            <a:endParaRPr lang="en-US" dirty="0"/>
          </a:p>
        </p:txBody>
      </p:sp>
    </p:spTree>
    <p:extLst>
      <p:ext uri="{BB962C8B-B14F-4D97-AF65-F5344CB8AC3E}">
        <p14:creationId xmlns:p14="http://schemas.microsoft.com/office/powerpoint/2010/main" val="134523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E01F-0F51-28F0-B73F-B7998C85CB1B}"/>
              </a:ext>
            </a:extLst>
          </p:cNvPr>
          <p:cNvSpPr>
            <a:spLocks noGrp="1"/>
          </p:cNvSpPr>
          <p:nvPr>
            <p:ph type="title"/>
          </p:nvPr>
        </p:nvSpPr>
        <p:spPr>
          <a:xfrm>
            <a:off x="641436" y="1061440"/>
            <a:ext cx="10822684" cy="523220"/>
          </a:xfrm>
        </p:spPr>
        <p:txBody>
          <a:bodyPr/>
          <a:lstStyle/>
          <a:p>
            <a:r>
              <a:rPr lang="en-ZA" dirty="0">
                <a:latin typeface="+mn-lt"/>
              </a:rPr>
              <a:t>SESSION RULES OF ENGAGEMENT (2/2)</a:t>
            </a:r>
            <a:endParaRPr lang="en-US" dirty="0">
              <a:latin typeface="+mn-lt"/>
            </a:endParaRPr>
          </a:p>
        </p:txBody>
      </p:sp>
      <p:sp>
        <p:nvSpPr>
          <p:cNvPr id="3" name="Subtitle 2">
            <a:extLst>
              <a:ext uri="{FF2B5EF4-FFF2-40B4-BE49-F238E27FC236}">
                <a16:creationId xmlns:a16="http://schemas.microsoft.com/office/drawing/2014/main" id="{35C5331B-2F3A-8504-904A-A72295958BDC}"/>
              </a:ext>
            </a:extLst>
          </p:cNvPr>
          <p:cNvSpPr>
            <a:spLocks noGrp="1"/>
          </p:cNvSpPr>
          <p:nvPr>
            <p:ph type="subTitle" idx="1"/>
          </p:nvPr>
        </p:nvSpPr>
        <p:spPr>
          <a:xfrm>
            <a:off x="641435" y="2112087"/>
            <a:ext cx="10822684" cy="3416516"/>
          </a:xfrm>
        </p:spPr>
        <p:txBody>
          <a:bodyPr/>
          <a:lstStyle/>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Any additional clarification questions hereafter will only be accepted by TPT until </a:t>
            </a:r>
            <a:r>
              <a:rPr kumimoji="0" lang="en-ZA" sz="1800" b="1" i="0" u="none" strike="noStrike" kern="0" cap="none" spc="0" normalizeH="0" baseline="0" noProof="0" dirty="0">
                <a:ln>
                  <a:noFill/>
                </a:ln>
                <a:solidFill>
                  <a:prstClr val="black"/>
                </a:solidFill>
                <a:effectLst/>
                <a:uLnTx/>
                <a:uFillTx/>
                <a:latin typeface="+mj-lt"/>
                <a:ea typeface="+mn-ea"/>
                <a:cs typeface="+mn-cs"/>
              </a:rPr>
              <a:t>16h00</a:t>
            </a:r>
            <a:r>
              <a:rPr kumimoji="0" lang="en-ZA" sz="1800" b="0" i="0" u="none" strike="noStrike" kern="0" cap="none" spc="0" normalizeH="0" baseline="0" noProof="0" dirty="0">
                <a:ln>
                  <a:noFill/>
                </a:ln>
                <a:solidFill>
                  <a:prstClr val="black"/>
                </a:solidFill>
                <a:effectLst/>
                <a:uLnTx/>
                <a:uFillTx/>
                <a:latin typeface="+mj-lt"/>
                <a:ea typeface="+mn-ea"/>
                <a:cs typeface="+mn-cs"/>
              </a:rPr>
              <a:t> </a:t>
            </a:r>
            <a:r>
              <a:rPr kumimoji="0" lang="en-ZA" sz="1800" b="1" i="0" u="none" strike="noStrike" kern="0" cap="none" spc="0" normalizeH="0" baseline="0" noProof="0" dirty="0">
                <a:ln>
                  <a:noFill/>
                </a:ln>
                <a:solidFill>
                  <a:prstClr val="black"/>
                </a:solidFill>
                <a:effectLst/>
                <a:uLnTx/>
                <a:uFillTx/>
                <a:latin typeface="+mj-lt"/>
                <a:ea typeface="+mn-ea"/>
                <a:cs typeface="+mn-cs"/>
              </a:rPr>
              <a:t>on Friday, </a:t>
            </a:r>
            <a:r>
              <a:rPr kumimoji="0" lang="en-US" sz="1800" b="1" i="0" u="none" strike="noStrike" kern="0" cap="none" spc="0" normalizeH="0" baseline="0" noProof="0" dirty="0">
                <a:ln>
                  <a:noFill/>
                </a:ln>
                <a:solidFill>
                  <a:prstClr val="black"/>
                </a:solidFill>
                <a:effectLst/>
                <a:uLnTx/>
                <a:uFillTx/>
                <a:latin typeface="+mj-lt"/>
                <a:ea typeface="+mn-ea"/>
                <a:cs typeface="+mn-cs"/>
              </a:rPr>
              <a:t>21 March 2025.</a:t>
            </a:r>
          </a:p>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Responses to clarification questions will be loaded onto the e-tenders management portal and National Treasury.</a:t>
            </a:r>
          </a:p>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All communication subsequent to this briefing session must only be directed to Nontando Mnguni </a:t>
            </a:r>
            <a:r>
              <a:rPr kumimoji="0" lang="en-ZA" sz="1800" b="0" i="0" u="none" strike="noStrike" kern="0" cap="none" spc="0" normalizeH="0" baseline="0" noProof="0" dirty="0">
                <a:ln>
                  <a:noFill/>
                </a:ln>
                <a:solidFill>
                  <a:srgbClr val="0070C0"/>
                </a:solidFill>
                <a:effectLst/>
                <a:uLnTx/>
                <a:uFillTx/>
                <a:latin typeface="+mj-lt"/>
                <a:ea typeface="+mn-ea"/>
                <a:cs typeface="+mn-cs"/>
                <a:hlinkClick r:id="rId2">
                  <a:extLst>
                    <a:ext uri="{A12FA001-AC4F-418D-AE19-62706E023703}">
                      <ahyp:hlinkClr xmlns:ahyp="http://schemas.microsoft.com/office/drawing/2018/hyperlinkcolor" val="tx"/>
                    </a:ext>
                  </a:extLst>
                </a:hlinkClick>
              </a:rPr>
              <a:t>Nontando.Mnguni@transnet.net</a:t>
            </a:r>
            <a:r>
              <a:rPr kumimoji="0" lang="en-ZA" sz="1800" b="0" i="0" u="none" strike="noStrike" kern="0" cap="none" spc="0" normalizeH="0" baseline="0" noProof="0" dirty="0">
                <a:ln>
                  <a:noFill/>
                </a:ln>
                <a:solidFill>
                  <a:srgbClr val="0070C0"/>
                </a:solidFill>
                <a:effectLst/>
                <a:uLnTx/>
                <a:uFillTx/>
                <a:latin typeface="+mj-lt"/>
                <a:ea typeface="+mn-ea"/>
                <a:cs typeface="+mn-cs"/>
              </a:rPr>
              <a:t> </a:t>
            </a:r>
          </a:p>
          <a:p>
            <a:pPr marL="342900" marR="0" lvl="0" indent="-342900" algn="l" defTabSz="844083" rtl="0" eaLnBrk="1" fontAlgn="auto" latinLnBrk="0" hangingPunct="1">
              <a:lnSpc>
                <a:spcPct val="110000"/>
              </a:lnSpc>
              <a:spcBef>
                <a:spcPts val="0"/>
              </a:spcBef>
              <a:spcAft>
                <a:spcPts val="900"/>
              </a:spcAft>
              <a:buClrTx/>
              <a:buSzTx/>
              <a:buFont typeface="Arial" pitchFamily="34" charset="0"/>
              <a:buChar char="•"/>
              <a:tabLst/>
              <a:defRPr/>
            </a:pPr>
            <a:r>
              <a:rPr kumimoji="0" lang="en-ZA" sz="1800" b="0" i="0" u="none" strike="noStrike" kern="0" cap="none" spc="0" normalizeH="0" baseline="0" noProof="0" dirty="0">
                <a:ln>
                  <a:noFill/>
                </a:ln>
                <a:solidFill>
                  <a:prstClr val="black"/>
                </a:solidFill>
                <a:effectLst/>
                <a:uLnTx/>
                <a:uFillTx/>
                <a:latin typeface="+mj-lt"/>
                <a:ea typeface="+mn-ea"/>
                <a:cs typeface="+mn-cs"/>
              </a:rPr>
              <a:t>A copy of this presentation will be provided to all bidders whose attendance has been confirmed by Transnet </a:t>
            </a:r>
            <a:r>
              <a:rPr kumimoji="0" lang="en-US" sz="1800" b="0" i="0" u="none" strike="noStrike" kern="0" cap="none" spc="0" normalizeH="0" baseline="0" noProof="0" dirty="0">
                <a:ln>
                  <a:noFill/>
                </a:ln>
                <a:solidFill>
                  <a:prstClr val="black"/>
                </a:solidFill>
                <a:effectLst/>
                <a:uLnTx/>
                <a:uFillTx/>
                <a:latin typeface="+mj-lt"/>
                <a:ea typeface="+mn-ea"/>
                <a:cs typeface="+mn-cs"/>
              </a:rPr>
              <a:t>and loaded onto the  Transnet e-tenders portal and National Treasury</a:t>
            </a:r>
            <a:endParaRPr kumimoji="0" lang="en-ZA" sz="1800" b="0" i="0" u="none" strike="noStrike" kern="0" cap="none" spc="0" normalizeH="0" baseline="0" noProof="0" dirty="0">
              <a:ln>
                <a:noFill/>
              </a:ln>
              <a:solidFill>
                <a:sysClr val="windowText" lastClr="000000"/>
              </a:solidFill>
              <a:effectLst/>
              <a:uLnTx/>
              <a:uFillTx/>
              <a:latin typeface="+mj-lt"/>
              <a:ea typeface="+mn-ea"/>
              <a:cs typeface="+mn-cs"/>
            </a:endParaRPr>
          </a:p>
          <a:p>
            <a:endParaRPr lang="en-US" dirty="0"/>
          </a:p>
        </p:txBody>
      </p:sp>
    </p:spTree>
    <p:extLst>
      <p:ext uri="{BB962C8B-B14F-4D97-AF65-F5344CB8AC3E}">
        <p14:creationId xmlns:p14="http://schemas.microsoft.com/office/powerpoint/2010/main" val="69799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2399-8C6E-D171-7830-038A678C83D0}"/>
              </a:ext>
            </a:extLst>
          </p:cNvPr>
          <p:cNvSpPr>
            <a:spLocks noGrp="1"/>
          </p:cNvSpPr>
          <p:nvPr>
            <p:ph type="title"/>
          </p:nvPr>
        </p:nvSpPr>
        <p:spPr>
          <a:xfrm>
            <a:off x="467127" y="315853"/>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TENDER PROCESS: CONTENTS OF THE RFP </a:t>
            </a:r>
            <a:endParaRPr lang="en-US" dirty="0"/>
          </a:p>
        </p:txBody>
      </p:sp>
      <p:sp>
        <p:nvSpPr>
          <p:cNvPr id="3" name="Subtitle 2">
            <a:extLst>
              <a:ext uri="{FF2B5EF4-FFF2-40B4-BE49-F238E27FC236}">
                <a16:creationId xmlns:a16="http://schemas.microsoft.com/office/drawing/2014/main" id="{73310E4A-EF0A-22FB-8468-4C0C5BAD214A}"/>
              </a:ext>
            </a:extLst>
          </p:cNvPr>
          <p:cNvSpPr>
            <a:spLocks noGrp="1"/>
          </p:cNvSpPr>
          <p:nvPr>
            <p:ph type="subTitle" idx="1"/>
          </p:nvPr>
        </p:nvSpPr>
        <p:spPr>
          <a:xfrm>
            <a:off x="641435" y="956603"/>
            <a:ext cx="10822684" cy="5901397"/>
          </a:xfrm>
        </p:spPr>
        <p:txBody>
          <a:bodyPr/>
          <a:lstStyle/>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The tender documents issued by the employer comprise:</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The Tender</a:t>
            </a:r>
            <a:endParaRPr kumimoji="0" lang="en-ZA"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T1: Tendering procedures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T1.1 Tender Notice and Invitation to Tender</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T1.2 Tender data</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T2: Returnable documents</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T2.1  List of Returnable Documents</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T2.2  Returnable Schedules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The Contract</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C1: Agreements and contract data</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C1.1 Forms of offer and acceptance</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C1.2 Contract data (part 1 &amp; 2)</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C2: Pricing data</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C2.1 Pricing Instructions</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C2.2 Activity Schedule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C3: Scope of work</a:t>
            </a:r>
            <a:endParaRPr kumimoji="0" lang="en-ZA"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Tahoma"/>
                <a:ea typeface="+mn-ea"/>
                <a:cs typeface="+mn-cs"/>
              </a:rPr>
              <a:t>C3.1 Scope of Services </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Part C4: Site Information</a:t>
            </a:r>
          </a:p>
          <a:p>
            <a:endParaRPr lang="en-US" dirty="0"/>
          </a:p>
        </p:txBody>
      </p:sp>
    </p:spTree>
    <p:extLst>
      <p:ext uri="{BB962C8B-B14F-4D97-AF65-F5344CB8AC3E}">
        <p14:creationId xmlns:p14="http://schemas.microsoft.com/office/powerpoint/2010/main" val="122285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8A81C2-905B-A481-90CF-ED8A95FC8097}"/>
              </a:ext>
            </a:extLst>
          </p:cNvPr>
          <p:cNvSpPr>
            <a:spLocks noGrp="1"/>
          </p:cNvSpPr>
          <p:nvPr>
            <p:ph type="subTitle" idx="1"/>
          </p:nvPr>
        </p:nvSpPr>
        <p:spPr>
          <a:xfrm>
            <a:off x="467127" y="1083330"/>
            <a:ext cx="10822684" cy="5162725"/>
          </a:xfrm>
        </p:spPr>
        <p:txBody>
          <a:bodyPr/>
          <a:lstStyle/>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All Returnable schedules must be completed and signed, and required documents submitted.</a:t>
            </a:r>
          </a:p>
          <a:p>
            <a:pPr marL="209543" marR="0" lvl="0" indent="0" algn="just" defTabSz="914400" rtl="0" eaLnBrk="1" fontAlgn="auto"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Submit all mandatory </a:t>
            </a:r>
            <a:r>
              <a:rPr kumimoji="0" lang="en-ZA" sz="1600" b="0" i="0" u="none" strike="noStrike" kern="1200" cap="none" spc="0" normalizeH="0" baseline="0" noProof="0" dirty="0" err="1">
                <a:ln>
                  <a:noFill/>
                </a:ln>
                <a:solidFill>
                  <a:srgbClr val="000000"/>
                </a:solidFill>
                <a:effectLst/>
                <a:uLnTx/>
                <a:uFillTx/>
                <a:latin typeface="+mj-lt"/>
                <a:ea typeface="+mn-ea"/>
                <a:cs typeface="+mn-cs"/>
              </a:rPr>
              <a:t>Returnables</a:t>
            </a:r>
            <a:r>
              <a:rPr kumimoji="0" lang="en-ZA" sz="1600" b="0" i="0" u="none" strike="noStrike" kern="1200" cap="none" spc="0" normalizeH="0" baseline="0" noProof="0" dirty="0">
                <a:ln>
                  <a:noFill/>
                </a:ln>
                <a:solidFill>
                  <a:srgbClr val="000000"/>
                </a:solidFill>
                <a:effectLst/>
                <a:uLnTx/>
                <a:uFillTx/>
                <a:latin typeface="+mj-lt"/>
                <a:ea typeface="+mn-ea"/>
                <a:cs typeface="+mn-cs"/>
              </a:rPr>
              <a:t>.</a:t>
            </a: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The following documents are also to be submitted along with the tender submission:</a:t>
            </a:r>
          </a:p>
          <a:p>
            <a:pPr marL="209543" marR="0" lvl="0" indent="0" algn="just" defTabSz="914400" rtl="0" eaLnBrk="1" fontAlgn="auto"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en-ZA" sz="1600" b="0" i="0" u="none" strike="noStrike" kern="1200" cap="none" spc="0" normalizeH="0" baseline="0" noProof="0" dirty="0">
                <a:ln>
                  <a:noFill/>
                </a:ln>
                <a:solidFill>
                  <a:prstClr val="black"/>
                </a:solidFill>
                <a:effectLst/>
                <a:uLnTx/>
                <a:uFillTx/>
                <a:latin typeface="+mj-lt"/>
                <a:ea typeface="+mn-ea"/>
                <a:cs typeface="+mn-cs"/>
              </a:rPr>
              <a:t>Valid Tax Pin or Tax Clearance Certificate</a:t>
            </a:r>
          </a:p>
          <a:p>
            <a:pPr marL="495293"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en-ZA" sz="1600" b="0" i="0" u="none" strike="noStrike" kern="1200" cap="none" spc="0" normalizeH="0" baseline="0" noProof="0" dirty="0">
                <a:ln>
                  <a:noFill/>
                </a:ln>
                <a:solidFill>
                  <a:prstClr val="black"/>
                </a:solidFill>
                <a:effectLst/>
                <a:uLnTx/>
                <a:uFillTx/>
                <a:latin typeface="+mj-lt"/>
                <a:ea typeface="+mn-ea"/>
                <a:cs typeface="+mn-cs"/>
              </a:rPr>
              <a:t>Valid B-BBEE Certificate</a:t>
            </a:r>
          </a:p>
          <a:p>
            <a:pPr marL="495293"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Proof of registration on the Central Supplier Database</a:t>
            </a:r>
          </a:p>
          <a:p>
            <a:pPr marL="209543" marR="0" lvl="0" indent="0" algn="just" defTabSz="914400" rtl="0" eaLnBrk="1" fontAlgn="auto"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mj-lt"/>
              <a:ea typeface="+mn-ea"/>
              <a:cs typeface="+mn-cs"/>
            </a:endParaRPr>
          </a:p>
          <a:p>
            <a:pPr marL="495293" marR="0" lvl="0" indent="-285750" algn="just" defTabSz="914400" rtl="0" eaLnBrk="1" fontAlgn="auto" latinLnBrk="0" hangingPunct="1">
              <a:lnSpc>
                <a:spcPct val="100000"/>
              </a:lnSpc>
              <a:spcBef>
                <a:spcPct val="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rgbClr val="000000"/>
                </a:solidFill>
                <a:effectLst/>
                <a:uLnTx/>
                <a:uFillTx/>
                <a:latin typeface="+mj-lt"/>
                <a:ea typeface="+mn-ea"/>
                <a:cs typeface="+mn-cs"/>
              </a:rPr>
              <a:t>Submit a tendered price in the form of offer and acceptance which is </a:t>
            </a:r>
            <a:r>
              <a:rPr kumimoji="0" lang="en-ZA" sz="1600" b="1" i="0" u="none" strike="noStrike" kern="1200" cap="none" spc="0" normalizeH="0" baseline="0" noProof="0" dirty="0">
                <a:ln>
                  <a:noFill/>
                </a:ln>
                <a:solidFill>
                  <a:srgbClr val="000000"/>
                </a:solidFill>
                <a:effectLst/>
                <a:uLnTx/>
                <a:uFillTx/>
                <a:latin typeface="+mj-lt"/>
                <a:ea typeface="+mn-ea"/>
                <a:cs typeface="+mn-cs"/>
              </a:rPr>
              <a:t>fixed and firm</a:t>
            </a:r>
            <a:r>
              <a:rPr kumimoji="0" lang="en-ZA" sz="1600" b="0" i="0" u="none" strike="noStrike" kern="1200" cap="none" spc="0" normalizeH="0" baseline="0" noProof="0" dirty="0">
                <a:ln>
                  <a:noFill/>
                </a:ln>
                <a:solidFill>
                  <a:srgbClr val="000000"/>
                </a:solidFill>
                <a:effectLst/>
                <a:uLnTx/>
                <a:uFillTx/>
                <a:latin typeface="+mj-lt"/>
                <a:ea typeface="+mn-ea"/>
                <a:cs typeface="+mn-cs"/>
              </a:rPr>
              <a:t> for the duration of 12 weeks.</a:t>
            </a:r>
          </a:p>
          <a:p>
            <a:endParaRPr lang="en-US" dirty="0"/>
          </a:p>
        </p:txBody>
      </p:sp>
    </p:spTree>
    <p:extLst>
      <p:ext uri="{BB962C8B-B14F-4D97-AF65-F5344CB8AC3E}">
        <p14:creationId xmlns:p14="http://schemas.microsoft.com/office/powerpoint/2010/main" val="214200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656D-95C1-9020-9EA4-74B42788CE30}"/>
              </a:ext>
            </a:extLst>
          </p:cNvPr>
          <p:cNvSpPr>
            <a:spLocks noGrp="1"/>
          </p:cNvSpPr>
          <p:nvPr>
            <p:ph type="title"/>
          </p:nvPr>
        </p:nvSpPr>
        <p:spPr>
          <a:xfrm>
            <a:off x="216880" y="387292"/>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80A4BB7A-0578-3824-37EA-4D9B030F85BF}"/>
              </a:ext>
            </a:extLst>
          </p:cNvPr>
          <p:cNvSpPr>
            <a:spLocks noGrp="1"/>
          </p:cNvSpPr>
          <p:nvPr>
            <p:ph type="subTitle" idx="1"/>
          </p:nvPr>
        </p:nvSpPr>
        <p:spPr>
          <a:xfrm>
            <a:off x="0" y="6812281"/>
            <a:ext cx="12191999" cy="45719"/>
          </a:xfrm>
        </p:spPr>
        <p:txBody>
          <a:bodyPr/>
          <a:lstStyle/>
          <a:p>
            <a:endParaRPr lang="en-US" dirty="0"/>
          </a:p>
        </p:txBody>
      </p:sp>
      <p:grpSp>
        <p:nvGrpSpPr>
          <p:cNvPr id="45" name="Group 44">
            <a:extLst>
              <a:ext uri="{FF2B5EF4-FFF2-40B4-BE49-F238E27FC236}">
                <a16:creationId xmlns:a16="http://schemas.microsoft.com/office/drawing/2014/main" id="{59AB910B-26AC-B95B-FDB4-E1E944719F1B}"/>
              </a:ext>
            </a:extLst>
          </p:cNvPr>
          <p:cNvGrpSpPr>
            <a:grpSpLocks/>
          </p:cNvGrpSpPr>
          <p:nvPr/>
        </p:nvGrpSpPr>
        <p:grpSpPr>
          <a:xfrm>
            <a:off x="493038" y="774716"/>
            <a:ext cx="10508566" cy="5913526"/>
            <a:chOff x="4762" y="14287"/>
            <a:chExt cx="7772400" cy="6223000"/>
          </a:xfrm>
        </p:grpSpPr>
        <p:sp>
          <p:nvSpPr>
            <p:cNvPr id="46" name="Graphic 35">
              <a:extLst>
                <a:ext uri="{FF2B5EF4-FFF2-40B4-BE49-F238E27FC236}">
                  <a16:creationId xmlns:a16="http://schemas.microsoft.com/office/drawing/2014/main" id="{A6EDD279-FB7C-FE6C-F853-1D8D3E025B12}"/>
                </a:ext>
              </a:extLst>
            </p:cNvPr>
            <p:cNvSpPr/>
            <p:nvPr/>
          </p:nvSpPr>
          <p:spPr>
            <a:xfrm>
              <a:off x="4762" y="518351"/>
              <a:ext cx="7551420" cy="23495"/>
            </a:xfrm>
            <a:custGeom>
              <a:avLst/>
              <a:gdLst/>
              <a:ahLst/>
              <a:cxnLst/>
              <a:rect l="l" t="t" r="r" b="b"/>
              <a:pathLst>
                <a:path w="7551420" h="23495">
                  <a:moveTo>
                    <a:pt x="7551420" y="0"/>
                  </a:moveTo>
                  <a:lnTo>
                    <a:pt x="0" y="0"/>
                  </a:lnTo>
                  <a:lnTo>
                    <a:pt x="0" y="22985"/>
                  </a:lnTo>
                  <a:lnTo>
                    <a:pt x="7551420" y="22985"/>
                  </a:lnTo>
                  <a:lnTo>
                    <a:pt x="7551420" y="0"/>
                  </a:lnTo>
                  <a:close/>
                </a:path>
              </a:pathLst>
            </a:custGeom>
            <a:solidFill>
              <a:srgbClr val="000000">
                <a:alpha val="34901"/>
              </a:srgbClr>
            </a:solidFill>
          </p:spPr>
          <p:txBody>
            <a:bodyPr wrap="square" lIns="0" tIns="0" rIns="0" bIns="0" rtlCol="0">
              <a:prstTxWarp prst="textNoShape">
                <a:avLst/>
              </a:prstTxWarp>
              <a:noAutofit/>
            </a:bodyPr>
            <a:lstStyle/>
            <a:p>
              <a:endParaRPr lang="en-US" b="1"/>
            </a:p>
          </p:txBody>
        </p:sp>
        <p:sp>
          <p:nvSpPr>
            <p:cNvPr id="47" name="Graphic 36">
              <a:extLst>
                <a:ext uri="{FF2B5EF4-FFF2-40B4-BE49-F238E27FC236}">
                  <a16:creationId xmlns:a16="http://schemas.microsoft.com/office/drawing/2014/main" id="{1C805B05-F673-3619-714E-7225765BDFDF}"/>
                </a:ext>
              </a:extLst>
            </p:cNvPr>
            <p:cNvSpPr/>
            <p:nvPr/>
          </p:nvSpPr>
          <p:spPr>
            <a:xfrm>
              <a:off x="62532" y="255927"/>
              <a:ext cx="7551420" cy="513715"/>
            </a:xfrm>
            <a:custGeom>
              <a:avLst/>
              <a:gdLst/>
              <a:ahLst/>
              <a:cxnLst/>
              <a:rect l="l" t="t" r="r" b="b"/>
              <a:pathLst>
                <a:path w="7551420" h="513715">
                  <a:moveTo>
                    <a:pt x="7551420" y="0"/>
                  </a:moveTo>
                  <a:lnTo>
                    <a:pt x="0" y="0"/>
                  </a:lnTo>
                  <a:lnTo>
                    <a:pt x="0" y="513715"/>
                  </a:lnTo>
                  <a:lnTo>
                    <a:pt x="7551420" y="513715"/>
                  </a:lnTo>
                  <a:lnTo>
                    <a:pt x="7551420" y="0"/>
                  </a:lnTo>
                  <a:close/>
                </a:path>
              </a:pathLst>
            </a:custGeom>
            <a:solidFill>
              <a:srgbClr val="C2D49B"/>
            </a:solidFill>
          </p:spPr>
          <p:txBody>
            <a:bodyPr wrap="square" lIns="0" tIns="0" rIns="0" bIns="0" rtlCol="0">
              <a:prstTxWarp prst="textNoShape">
                <a:avLst/>
              </a:prstTxWarp>
              <a:noAutofit/>
            </a:bodyPr>
            <a:lstStyle/>
            <a:p>
              <a:endParaRPr lang="en-US" b="1" dirty="0"/>
            </a:p>
          </p:txBody>
        </p:sp>
        <p:sp>
          <p:nvSpPr>
            <p:cNvPr id="49" name="Graphic 38">
              <a:extLst>
                <a:ext uri="{FF2B5EF4-FFF2-40B4-BE49-F238E27FC236}">
                  <a16:creationId xmlns:a16="http://schemas.microsoft.com/office/drawing/2014/main" id="{0278D972-E93E-84CC-F78F-EF0DE07A2EE7}"/>
                </a:ext>
              </a:extLst>
            </p:cNvPr>
            <p:cNvSpPr/>
            <p:nvPr/>
          </p:nvSpPr>
          <p:spPr>
            <a:xfrm>
              <a:off x="2532635" y="2610040"/>
              <a:ext cx="196215" cy="1212850"/>
            </a:xfrm>
            <a:custGeom>
              <a:avLst/>
              <a:gdLst/>
              <a:ahLst/>
              <a:cxnLst/>
              <a:rect l="l" t="t" r="r" b="b"/>
              <a:pathLst>
                <a:path w="196215" h="1212850">
                  <a:moveTo>
                    <a:pt x="196214" y="0"/>
                  </a:moveTo>
                  <a:lnTo>
                    <a:pt x="0" y="0"/>
                  </a:lnTo>
                  <a:lnTo>
                    <a:pt x="0" y="1212850"/>
                  </a:lnTo>
                  <a:lnTo>
                    <a:pt x="196214" y="1212850"/>
                  </a:lnTo>
                  <a:lnTo>
                    <a:pt x="196214" y="0"/>
                  </a:lnTo>
                  <a:close/>
                </a:path>
              </a:pathLst>
            </a:custGeom>
            <a:solidFill>
              <a:srgbClr val="C00000"/>
            </a:solidFill>
          </p:spPr>
          <p:txBody>
            <a:bodyPr wrap="square" lIns="0" tIns="0" rIns="0" bIns="0" rtlCol="0">
              <a:prstTxWarp prst="textNoShape">
                <a:avLst/>
              </a:prstTxWarp>
              <a:noAutofit/>
            </a:bodyPr>
            <a:lstStyle/>
            <a:p>
              <a:endParaRPr lang="en-US" b="1"/>
            </a:p>
          </p:txBody>
        </p:sp>
        <p:sp>
          <p:nvSpPr>
            <p:cNvPr id="50" name="Graphic 39">
              <a:extLst>
                <a:ext uri="{FF2B5EF4-FFF2-40B4-BE49-F238E27FC236}">
                  <a16:creationId xmlns:a16="http://schemas.microsoft.com/office/drawing/2014/main" id="{C3174D04-111D-7732-01C8-CD848C89E5B3}"/>
                </a:ext>
              </a:extLst>
            </p:cNvPr>
            <p:cNvSpPr/>
            <p:nvPr/>
          </p:nvSpPr>
          <p:spPr>
            <a:xfrm>
              <a:off x="2532635" y="2371407"/>
              <a:ext cx="196215" cy="1451610"/>
            </a:xfrm>
            <a:custGeom>
              <a:avLst/>
              <a:gdLst/>
              <a:ahLst/>
              <a:cxnLst/>
              <a:rect l="l" t="t" r="r" b="b"/>
              <a:pathLst>
                <a:path w="196215" h="1451610">
                  <a:moveTo>
                    <a:pt x="0" y="1451483"/>
                  </a:moveTo>
                  <a:lnTo>
                    <a:pt x="196214" y="1451483"/>
                  </a:lnTo>
                  <a:lnTo>
                    <a:pt x="196214" y="238633"/>
                  </a:lnTo>
                  <a:lnTo>
                    <a:pt x="0" y="238633"/>
                  </a:lnTo>
                  <a:lnTo>
                    <a:pt x="0" y="1451483"/>
                  </a:lnTo>
                  <a:close/>
                </a:path>
                <a:path w="196215" h="1451610">
                  <a:moveTo>
                    <a:pt x="0" y="279400"/>
                  </a:moveTo>
                  <a:lnTo>
                    <a:pt x="196214" y="279400"/>
                  </a:lnTo>
                  <a:lnTo>
                    <a:pt x="196214" y="0"/>
                  </a:lnTo>
                  <a:lnTo>
                    <a:pt x="0" y="0"/>
                  </a:lnTo>
                  <a:lnTo>
                    <a:pt x="0" y="279400"/>
                  </a:lnTo>
                  <a:close/>
                </a:path>
              </a:pathLst>
            </a:custGeom>
            <a:ln w="25400">
              <a:solidFill>
                <a:srgbClr val="223D5F"/>
              </a:solidFill>
              <a:prstDash val="solid"/>
            </a:ln>
          </p:spPr>
          <p:txBody>
            <a:bodyPr wrap="square" lIns="0" tIns="0" rIns="0" bIns="0" rtlCol="0">
              <a:prstTxWarp prst="textNoShape">
                <a:avLst/>
              </a:prstTxWarp>
              <a:noAutofit/>
            </a:bodyPr>
            <a:lstStyle/>
            <a:p>
              <a:endParaRPr lang="en-US" b="1"/>
            </a:p>
          </p:txBody>
        </p:sp>
        <p:sp>
          <p:nvSpPr>
            <p:cNvPr id="51" name="Graphic 40">
              <a:extLst>
                <a:ext uri="{FF2B5EF4-FFF2-40B4-BE49-F238E27FC236}">
                  <a16:creationId xmlns:a16="http://schemas.microsoft.com/office/drawing/2014/main" id="{6BDC974E-841C-05F2-253B-E1460CF29BB5}"/>
                </a:ext>
              </a:extLst>
            </p:cNvPr>
            <p:cNvSpPr/>
            <p:nvPr/>
          </p:nvSpPr>
          <p:spPr>
            <a:xfrm>
              <a:off x="279235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52" name="Graphic 41">
              <a:extLst>
                <a:ext uri="{FF2B5EF4-FFF2-40B4-BE49-F238E27FC236}">
                  <a16:creationId xmlns:a16="http://schemas.microsoft.com/office/drawing/2014/main" id="{ECDC575C-2F13-820E-0830-2029EC281AC3}"/>
                </a:ext>
              </a:extLst>
            </p:cNvPr>
            <p:cNvSpPr/>
            <p:nvPr/>
          </p:nvSpPr>
          <p:spPr>
            <a:xfrm>
              <a:off x="279235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53" name="Graphic 42">
              <a:extLst>
                <a:ext uri="{FF2B5EF4-FFF2-40B4-BE49-F238E27FC236}">
                  <a16:creationId xmlns:a16="http://schemas.microsoft.com/office/drawing/2014/main" id="{48A8DD9C-B693-06F1-0A54-20FD14C6F836}"/>
                </a:ext>
              </a:extLst>
            </p:cNvPr>
            <p:cNvSpPr/>
            <p:nvPr/>
          </p:nvSpPr>
          <p:spPr>
            <a:xfrm>
              <a:off x="3000630" y="554672"/>
              <a:ext cx="26034" cy="5682615"/>
            </a:xfrm>
            <a:custGeom>
              <a:avLst/>
              <a:gdLst/>
              <a:ahLst/>
              <a:cxnLst/>
              <a:rect l="l" t="t" r="r" b="b"/>
              <a:pathLst>
                <a:path w="26034" h="5682615">
                  <a:moveTo>
                    <a:pt x="26035" y="0"/>
                  </a:moveTo>
                  <a:lnTo>
                    <a:pt x="0" y="5682551"/>
                  </a:lnTo>
                </a:path>
              </a:pathLst>
            </a:custGeom>
            <a:ln w="22224">
              <a:solidFill>
                <a:srgbClr val="000000"/>
              </a:solidFill>
              <a:prstDash val="sysDash"/>
            </a:ln>
          </p:spPr>
          <p:txBody>
            <a:bodyPr wrap="square" lIns="0" tIns="0" rIns="0" bIns="0" rtlCol="0">
              <a:prstTxWarp prst="textNoShape">
                <a:avLst/>
              </a:prstTxWarp>
              <a:noAutofit/>
            </a:bodyPr>
            <a:lstStyle/>
            <a:p>
              <a:endParaRPr lang="en-US" b="1"/>
            </a:p>
          </p:txBody>
        </p:sp>
        <p:sp>
          <p:nvSpPr>
            <p:cNvPr id="54" name="Graphic 43">
              <a:extLst>
                <a:ext uri="{FF2B5EF4-FFF2-40B4-BE49-F238E27FC236}">
                  <a16:creationId xmlns:a16="http://schemas.microsoft.com/office/drawing/2014/main" id="{1A53E701-55EC-8417-E1DE-C1243BEEEA09}"/>
                </a:ext>
              </a:extLst>
            </p:cNvPr>
            <p:cNvSpPr/>
            <p:nvPr/>
          </p:nvSpPr>
          <p:spPr>
            <a:xfrm>
              <a:off x="4762" y="543496"/>
              <a:ext cx="7679055" cy="22225"/>
            </a:xfrm>
            <a:custGeom>
              <a:avLst/>
              <a:gdLst/>
              <a:ahLst/>
              <a:cxnLst/>
              <a:rect l="l" t="t" r="r" b="b"/>
              <a:pathLst>
                <a:path w="7679055" h="22225">
                  <a:moveTo>
                    <a:pt x="7679055" y="0"/>
                  </a:moveTo>
                  <a:lnTo>
                    <a:pt x="0" y="0"/>
                  </a:lnTo>
                  <a:lnTo>
                    <a:pt x="0" y="22225"/>
                  </a:lnTo>
                  <a:lnTo>
                    <a:pt x="7679055" y="22225"/>
                  </a:lnTo>
                  <a:lnTo>
                    <a:pt x="7679055" y="0"/>
                  </a:lnTo>
                  <a:close/>
                </a:path>
              </a:pathLst>
            </a:custGeom>
            <a:solidFill>
              <a:srgbClr val="000000"/>
            </a:solidFill>
          </p:spPr>
          <p:txBody>
            <a:bodyPr wrap="square" lIns="0" tIns="0" rIns="0" bIns="0" rtlCol="0">
              <a:prstTxWarp prst="textNoShape">
                <a:avLst/>
              </a:prstTxWarp>
              <a:noAutofit/>
            </a:bodyPr>
            <a:lstStyle/>
            <a:p>
              <a:endParaRPr lang="en-US" b="1"/>
            </a:p>
          </p:txBody>
        </p:sp>
        <p:sp>
          <p:nvSpPr>
            <p:cNvPr id="55" name="Graphic 44">
              <a:extLst>
                <a:ext uri="{FF2B5EF4-FFF2-40B4-BE49-F238E27FC236}">
                  <a16:creationId xmlns:a16="http://schemas.microsoft.com/office/drawing/2014/main" id="{16E5B617-77B0-47CE-3C49-A48BC4F05250}"/>
                </a:ext>
              </a:extLst>
            </p:cNvPr>
            <p:cNvSpPr/>
            <p:nvPr/>
          </p:nvSpPr>
          <p:spPr>
            <a:xfrm>
              <a:off x="3850260" y="2411920"/>
              <a:ext cx="208915" cy="346075"/>
            </a:xfrm>
            <a:custGeom>
              <a:avLst/>
              <a:gdLst/>
              <a:ahLst/>
              <a:cxnLst/>
              <a:rect l="l" t="t" r="r" b="b"/>
              <a:pathLst>
                <a:path w="208915" h="346075">
                  <a:moveTo>
                    <a:pt x="104648" y="0"/>
                  </a:moveTo>
                  <a:lnTo>
                    <a:pt x="104648" y="86487"/>
                  </a:lnTo>
                  <a:lnTo>
                    <a:pt x="0" y="86487"/>
                  </a:lnTo>
                  <a:lnTo>
                    <a:pt x="0" y="259587"/>
                  </a:lnTo>
                  <a:lnTo>
                    <a:pt x="104648" y="259587"/>
                  </a:lnTo>
                  <a:lnTo>
                    <a:pt x="104648" y="346075"/>
                  </a:lnTo>
                  <a:lnTo>
                    <a:pt x="208914" y="172974"/>
                  </a:lnTo>
                  <a:lnTo>
                    <a:pt x="104648"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56" name="Graphic 45">
              <a:extLst>
                <a:ext uri="{FF2B5EF4-FFF2-40B4-BE49-F238E27FC236}">
                  <a16:creationId xmlns:a16="http://schemas.microsoft.com/office/drawing/2014/main" id="{AC3EFC1D-672E-A8B8-CDAC-4EA8850A54FA}"/>
                </a:ext>
              </a:extLst>
            </p:cNvPr>
            <p:cNvSpPr/>
            <p:nvPr/>
          </p:nvSpPr>
          <p:spPr>
            <a:xfrm>
              <a:off x="3850260" y="2411920"/>
              <a:ext cx="208915" cy="346075"/>
            </a:xfrm>
            <a:custGeom>
              <a:avLst/>
              <a:gdLst/>
              <a:ahLst/>
              <a:cxnLst/>
              <a:rect l="l" t="t" r="r" b="b"/>
              <a:pathLst>
                <a:path w="208915" h="346075">
                  <a:moveTo>
                    <a:pt x="104648" y="0"/>
                  </a:moveTo>
                  <a:lnTo>
                    <a:pt x="104648" y="86487"/>
                  </a:lnTo>
                  <a:lnTo>
                    <a:pt x="0" y="86487"/>
                  </a:lnTo>
                  <a:lnTo>
                    <a:pt x="0" y="259587"/>
                  </a:lnTo>
                  <a:lnTo>
                    <a:pt x="104648" y="259587"/>
                  </a:lnTo>
                  <a:lnTo>
                    <a:pt x="104648" y="346075"/>
                  </a:lnTo>
                  <a:lnTo>
                    <a:pt x="208914" y="172974"/>
                  </a:lnTo>
                  <a:lnTo>
                    <a:pt x="104648"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57" name="Graphic 46">
              <a:extLst>
                <a:ext uri="{FF2B5EF4-FFF2-40B4-BE49-F238E27FC236}">
                  <a16:creationId xmlns:a16="http://schemas.microsoft.com/office/drawing/2014/main" id="{8D8B19FF-6CCC-FD2B-001C-5CF89B09FB1A}"/>
                </a:ext>
              </a:extLst>
            </p:cNvPr>
            <p:cNvSpPr/>
            <p:nvPr/>
          </p:nvSpPr>
          <p:spPr>
            <a:xfrm>
              <a:off x="644233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58" name="Graphic 47">
              <a:extLst>
                <a:ext uri="{FF2B5EF4-FFF2-40B4-BE49-F238E27FC236}">
                  <a16:creationId xmlns:a16="http://schemas.microsoft.com/office/drawing/2014/main" id="{68887465-E3DC-2214-4DEB-7C5DD8274056}"/>
                </a:ext>
              </a:extLst>
            </p:cNvPr>
            <p:cNvSpPr/>
            <p:nvPr/>
          </p:nvSpPr>
          <p:spPr>
            <a:xfrm>
              <a:off x="6442330" y="2404427"/>
              <a:ext cx="208915" cy="346075"/>
            </a:xfrm>
            <a:custGeom>
              <a:avLst/>
              <a:gdLst/>
              <a:ahLst/>
              <a:cxnLst/>
              <a:rect l="l" t="t" r="r" b="b"/>
              <a:pathLst>
                <a:path w="208915" h="346075">
                  <a:moveTo>
                    <a:pt x="104647" y="0"/>
                  </a:moveTo>
                  <a:lnTo>
                    <a:pt x="104647" y="86487"/>
                  </a:lnTo>
                  <a:lnTo>
                    <a:pt x="0" y="86487"/>
                  </a:lnTo>
                  <a:lnTo>
                    <a:pt x="0" y="259461"/>
                  </a:lnTo>
                  <a:lnTo>
                    <a:pt x="104647" y="259461"/>
                  </a:lnTo>
                  <a:lnTo>
                    <a:pt x="104647" y="346075"/>
                  </a:lnTo>
                  <a:lnTo>
                    <a:pt x="208914" y="172974"/>
                  </a:lnTo>
                  <a:lnTo>
                    <a:pt x="104647"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59" name="Graphic 48">
              <a:extLst>
                <a:ext uri="{FF2B5EF4-FFF2-40B4-BE49-F238E27FC236}">
                  <a16:creationId xmlns:a16="http://schemas.microsoft.com/office/drawing/2014/main" id="{9C3F807F-50CF-1064-F149-8970FACE860D}"/>
                </a:ext>
              </a:extLst>
            </p:cNvPr>
            <p:cNvSpPr/>
            <p:nvPr/>
          </p:nvSpPr>
          <p:spPr>
            <a:xfrm>
              <a:off x="4080765" y="1596072"/>
              <a:ext cx="895985" cy="2190750"/>
            </a:xfrm>
            <a:custGeom>
              <a:avLst/>
              <a:gdLst/>
              <a:ahLst/>
              <a:cxnLst/>
              <a:rect l="l" t="t" r="r" b="b"/>
              <a:pathLst>
                <a:path w="895985" h="2190750">
                  <a:moveTo>
                    <a:pt x="895985" y="0"/>
                  </a:moveTo>
                  <a:lnTo>
                    <a:pt x="0" y="0"/>
                  </a:lnTo>
                  <a:lnTo>
                    <a:pt x="0" y="2190750"/>
                  </a:lnTo>
                  <a:lnTo>
                    <a:pt x="895985" y="2190750"/>
                  </a:lnTo>
                  <a:lnTo>
                    <a:pt x="895985" y="0"/>
                  </a:lnTo>
                  <a:close/>
                </a:path>
              </a:pathLst>
            </a:custGeom>
            <a:solidFill>
              <a:srgbClr val="F8F7F0"/>
            </a:solidFill>
          </p:spPr>
          <p:txBody>
            <a:bodyPr wrap="square" lIns="0" tIns="0" rIns="0" bIns="0" rtlCol="0">
              <a:prstTxWarp prst="textNoShape">
                <a:avLst/>
              </a:prstTxWarp>
              <a:noAutofit/>
            </a:bodyPr>
            <a:lstStyle/>
            <a:p>
              <a:endParaRPr lang="en-US" b="1"/>
            </a:p>
          </p:txBody>
        </p:sp>
        <p:sp>
          <p:nvSpPr>
            <p:cNvPr id="60" name="Graphic 49">
              <a:extLst>
                <a:ext uri="{FF2B5EF4-FFF2-40B4-BE49-F238E27FC236}">
                  <a16:creationId xmlns:a16="http://schemas.microsoft.com/office/drawing/2014/main" id="{74EB6AA9-F924-3193-94AF-A9EF1777DAC0}"/>
                </a:ext>
              </a:extLst>
            </p:cNvPr>
            <p:cNvSpPr/>
            <p:nvPr/>
          </p:nvSpPr>
          <p:spPr>
            <a:xfrm>
              <a:off x="4080765" y="1596072"/>
              <a:ext cx="895985" cy="2190750"/>
            </a:xfrm>
            <a:custGeom>
              <a:avLst/>
              <a:gdLst/>
              <a:ahLst/>
              <a:cxnLst/>
              <a:rect l="l" t="t" r="r" b="b"/>
              <a:pathLst>
                <a:path w="895985" h="2190750">
                  <a:moveTo>
                    <a:pt x="0" y="2190750"/>
                  </a:moveTo>
                  <a:lnTo>
                    <a:pt x="895985" y="2190750"/>
                  </a:lnTo>
                  <a:lnTo>
                    <a:pt x="895985" y="0"/>
                  </a:lnTo>
                  <a:lnTo>
                    <a:pt x="0" y="0"/>
                  </a:lnTo>
                  <a:lnTo>
                    <a:pt x="0" y="2190750"/>
                  </a:lnTo>
                  <a:close/>
                </a:path>
              </a:pathLst>
            </a:custGeom>
            <a:ln w="25398">
              <a:solidFill>
                <a:srgbClr val="4E5F28"/>
              </a:solidFill>
              <a:prstDash val="solid"/>
            </a:ln>
          </p:spPr>
          <p:txBody>
            <a:bodyPr wrap="square" lIns="0" tIns="0" rIns="0" bIns="0" rtlCol="0">
              <a:prstTxWarp prst="textNoShape">
                <a:avLst/>
              </a:prstTxWarp>
              <a:noAutofit/>
            </a:bodyPr>
            <a:lstStyle/>
            <a:p>
              <a:endParaRPr lang="en-US" b="1"/>
            </a:p>
          </p:txBody>
        </p:sp>
        <p:sp>
          <p:nvSpPr>
            <p:cNvPr id="61" name="Graphic 50">
              <a:extLst>
                <a:ext uri="{FF2B5EF4-FFF2-40B4-BE49-F238E27FC236}">
                  <a16:creationId xmlns:a16="http://schemas.microsoft.com/office/drawing/2014/main" id="{1B3CE991-4FC7-DDFC-2A90-16AB4B6D9A51}"/>
                </a:ext>
              </a:extLst>
            </p:cNvPr>
            <p:cNvSpPr/>
            <p:nvPr/>
          </p:nvSpPr>
          <p:spPr>
            <a:xfrm>
              <a:off x="3027935" y="1992820"/>
              <a:ext cx="777240" cy="1149985"/>
            </a:xfrm>
            <a:custGeom>
              <a:avLst/>
              <a:gdLst/>
              <a:ahLst/>
              <a:cxnLst/>
              <a:rect l="l" t="t" r="r" b="b"/>
              <a:pathLst>
                <a:path w="777240" h="1149985">
                  <a:moveTo>
                    <a:pt x="777240" y="0"/>
                  </a:moveTo>
                  <a:lnTo>
                    <a:pt x="0" y="0"/>
                  </a:lnTo>
                  <a:lnTo>
                    <a:pt x="0" y="1149985"/>
                  </a:lnTo>
                  <a:lnTo>
                    <a:pt x="777240" y="1149985"/>
                  </a:lnTo>
                  <a:lnTo>
                    <a:pt x="777240" y="0"/>
                  </a:lnTo>
                  <a:close/>
                </a:path>
              </a:pathLst>
            </a:custGeom>
            <a:solidFill>
              <a:srgbClr val="F9F9F8"/>
            </a:solidFill>
          </p:spPr>
          <p:txBody>
            <a:bodyPr wrap="square" lIns="0" tIns="0" rIns="0" bIns="0" rtlCol="0">
              <a:prstTxWarp prst="textNoShape">
                <a:avLst/>
              </a:prstTxWarp>
              <a:noAutofit/>
            </a:bodyPr>
            <a:lstStyle/>
            <a:p>
              <a:endParaRPr lang="en-US" b="1" dirty="0"/>
            </a:p>
          </p:txBody>
        </p:sp>
        <p:sp>
          <p:nvSpPr>
            <p:cNvPr id="62" name="Graphic 51">
              <a:extLst>
                <a:ext uri="{FF2B5EF4-FFF2-40B4-BE49-F238E27FC236}">
                  <a16:creationId xmlns:a16="http://schemas.microsoft.com/office/drawing/2014/main" id="{F077EF26-7675-D0E6-B363-D2BFE4AE010B}"/>
                </a:ext>
              </a:extLst>
            </p:cNvPr>
            <p:cNvSpPr/>
            <p:nvPr/>
          </p:nvSpPr>
          <p:spPr>
            <a:xfrm>
              <a:off x="3041905" y="1992820"/>
              <a:ext cx="777240" cy="1149985"/>
            </a:xfrm>
            <a:custGeom>
              <a:avLst/>
              <a:gdLst/>
              <a:ahLst/>
              <a:cxnLst/>
              <a:rect l="l" t="t" r="r" b="b"/>
              <a:pathLst>
                <a:path w="777240" h="1149985">
                  <a:moveTo>
                    <a:pt x="0" y="1149985"/>
                  </a:moveTo>
                  <a:lnTo>
                    <a:pt x="777240" y="1149985"/>
                  </a:lnTo>
                  <a:lnTo>
                    <a:pt x="777240" y="0"/>
                  </a:lnTo>
                  <a:lnTo>
                    <a:pt x="0" y="0"/>
                  </a:lnTo>
                  <a:lnTo>
                    <a:pt x="0" y="1149985"/>
                  </a:lnTo>
                  <a:close/>
                </a:path>
              </a:pathLst>
            </a:custGeom>
            <a:ln w="25400">
              <a:solidFill>
                <a:srgbClr val="4F81BB"/>
              </a:solidFill>
              <a:prstDash val="solid"/>
            </a:ln>
          </p:spPr>
          <p:txBody>
            <a:bodyPr wrap="square" lIns="0" tIns="0" rIns="0" bIns="0" rtlCol="0">
              <a:prstTxWarp prst="textNoShape">
                <a:avLst/>
              </a:prstTxWarp>
              <a:noAutofit/>
            </a:bodyPr>
            <a:lstStyle/>
            <a:p>
              <a:endParaRPr lang="en-US" b="1"/>
            </a:p>
          </p:txBody>
        </p:sp>
        <p:sp>
          <p:nvSpPr>
            <p:cNvPr id="63" name="Graphic 52">
              <a:extLst>
                <a:ext uri="{FF2B5EF4-FFF2-40B4-BE49-F238E27FC236}">
                  <a16:creationId xmlns:a16="http://schemas.microsoft.com/office/drawing/2014/main" id="{A70C9BBF-80AC-2AEF-726A-2CBE0B117173}"/>
                </a:ext>
              </a:extLst>
            </p:cNvPr>
            <p:cNvSpPr/>
            <p:nvPr/>
          </p:nvSpPr>
          <p:spPr>
            <a:xfrm>
              <a:off x="5019295" y="2396807"/>
              <a:ext cx="208915" cy="346075"/>
            </a:xfrm>
            <a:custGeom>
              <a:avLst/>
              <a:gdLst/>
              <a:ahLst/>
              <a:cxnLst/>
              <a:rect l="l" t="t" r="r" b="b"/>
              <a:pathLst>
                <a:path w="208915" h="346075">
                  <a:moveTo>
                    <a:pt x="104648" y="0"/>
                  </a:moveTo>
                  <a:lnTo>
                    <a:pt x="104648" y="86487"/>
                  </a:lnTo>
                  <a:lnTo>
                    <a:pt x="0" y="86487"/>
                  </a:lnTo>
                  <a:lnTo>
                    <a:pt x="0" y="259461"/>
                  </a:lnTo>
                  <a:lnTo>
                    <a:pt x="104648" y="259461"/>
                  </a:lnTo>
                  <a:lnTo>
                    <a:pt x="104648" y="346075"/>
                  </a:lnTo>
                  <a:lnTo>
                    <a:pt x="208914" y="172974"/>
                  </a:lnTo>
                  <a:lnTo>
                    <a:pt x="104648"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64" name="Graphic 53">
              <a:extLst>
                <a:ext uri="{FF2B5EF4-FFF2-40B4-BE49-F238E27FC236}">
                  <a16:creationId xmlns:a16="http://schemas.microsoft.com/office/drawing/2014/main" id="{07995756-06E2-8097-6F5A-66DA8F57DF13}"/>
                </a:ext>
              </a:extLst>
            </p:cNvPr>
            <p:cNvSpPr/>
            <p:nvPr/>
          </p:nvSpPr>
          <p:spPr>
            <a:xfrm>
              <a:off x="5019295" y="2396807"/>
              <a:ext cx="208915" cy="346075"/>
            </a:xfrm>
            <a:custGeom>
              <a:avLst/>
              <a:gdLst/>
              <a:ahLst/>
              <a:cxnLst/>
              <a:rect l="l" t="t" r="r" b="b"/>
              <a:pathLst>
                <a:path w="208915" h="346075">
                  <a:moveTo>
                    <a:pt x="104648" y="0"/>
                  </a:moveTo>
                  <a:lnTo>
                    <a:pt x="104648" y="86487"/>
                  </a:lnTo>
                  <a:lnTo>
                    <a:pt x="0" y="86487"/>
                  </a:lnTo>
                  <a:lnTo>
                    <a:pt x="0" y="259461"/>
                  </a:lnTo>
                  <a:lnTo>
                    <a:pt x="104648" y="259461"/>
                  </a:lnTo>
                  <a:lnTo>
                    <a:pt x="104648" y="346075"/>
                  </a:lnTo>
                  <a:lnTo>
                    <a:pt x="208914" y="172974"/>
                  </a:lnTo>
                  <a:lnTo>
                    <a:pt x="104648"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65" name="Graphic 54">
              <a:extLst>
                <a:ext uri="{FF2B5EF4-FFF2-40B4-BE49-F238E27FC236}">
                  <a16:creationId xmlns:a16="http://schemas.microsoft.com/office/drawing/2014/main" id="{61043CA8-E9E2-FB79-A2B0-87DAA55600EE}"/>
                </a:ext>
              </a:extLst>
            </p:cNvPr>
            <p:cNvSpPr/>
            <p:nvPr/>
          </p:nvSpPr>
          <p:spPr>
            <a:xfrm>
              <a:off x="1661415" y="1029652"/>
              <a:ext cx="1323975" cy="242570"/>
            </a:xfrm>
            <a:custGeom>
              <a:avLst/>
              <a:gdLst/>
              <a:ahLst/>
              <a:cxnLst/>
              <a:rect l="l" t="t" r="r" b="b"/>
              <a:pathLst>
                <a:path w="1323975" h="242570">
                  <a:moveTo>
                    <a:pt x="0" y="242570"/>
                  </a:moveTo>
                  <a:lnTo>
                    <a:pt x="1323975" y="242570"/>
                  </a:lnTo>
                  <a:lnTo>
                    <a:pt x="1323975" y="0"/>
                  </a:lnTo>
                  <a:lnTo>
                    <a:pt x="0" y="0"/>
                  </a:lnTo>
                  <a:lnTo>
                    <a:pt x="0" y="242570"/>
                  </a:lnTo>
                  <a:close/>
                </a:path>
              </a:pathLst>
            </a:custGeom>
            <a:ln w="25398">
              <a:solidFill>
                <a:srgbClr val="000000"/>
              </a:solidFill>
              <a:prstDash val="solid"/>
            </a:ln>
          </p:spPr>
          <p:txBody>
            <a:bodyPr wrap="square" lIns="0" tIns="0" rIns="0" bIns="0" rtlCol="0">
              <a:prstTxWarp prst="textNoShape">
                <a:avLst/>
              </a:prstTxWarp>
              <a:noAutofit/>
            </a:bodyPr>
            <a:lstStyle/>
            <a:p>
              <a:endParaRPr lang="en-US" b="1"/>
            </a:p>
          </p:txBody>
        </p:sp>
        <p:sp>
          <p:nvSpPr>
            <p:cNvPr id="66" name="Graphic 55">
              <a:extLst>
                <a:ext uri="{FF2B5EF4-FFF2-40B4-BE49-F238E27FC236}">
                  <a16:creationId xmlns:a16="http://schemas.microsoft.com/office/drawing/2014/main" id="{95E88387-0F6D-1851-13C6-D96E20DC388E}"/>
                </a:ext>
              </a:extLst>
            </p:cNvPr>
            <p:cNvSpPr/>
            <p:nvPr/>
          </p:nvSpPr>
          <p:spPr>
            <a:xfrm>
              <a:off x="1602360" y="14287"/>
              <a:ext cx="40005" cy="6165850"/>
            </a:xfrm>
            <a:custGeom>
              <a:avLst/>
              <a:gdLst/>
              <a:ahLst/>
              <a:cxnLst/>
              <a:rect l="l" t="t" r="r" b="b"/>
              <a:pathLst>
                <a:path w="40005" h="6165850">
                  <a:moveTo>
                    <a:pt x="40005" y="0"/>
                  </a:moveTo>
                  <a:lnTo>
                    <a:pt x="0" y="6165723"/>
                  </a:lnTo>
                </a:path>
              </a:pathLst>
            </a:custGeom>
            <a:ln w="22225">
              <a:solidFill>
                <a:srgbClr val="000000"/>
              </a:solidFill>
              <a:prstDash val="sysDash"/>
            </a:ln>
          </p:spPr>
          <p:txBody>
            <a:bodyPr wrap="square" lIns="0" tIns="0" rIns="0" bIns="0" rtlCol="0">
              <a:prstTxWarp prst="textNoShape">
                <a:avLst/>
              </a:prstTxWarp>
              <a:noAutofit/>
            </a:bodyPr>
            <a:lstStyle/>
            <a:p>
              <a:endParaRPr lang="en-US" b="1"/>
            </a:p>
          </p:txBody>
        </p:sp>
        <p:sp>
          <p:nvSpPr>
            <p:cNvPr id="67" name="Graphic 56">
              <a:extLst>
                <a:ext uri="{FF2B5EF4-FFF2-40B4-BE49-F238E27FC236}">
                  <a16:creationId xmlns:a16="http://schemas.microsoft.com/office/drawing/2014/main" id="{923A0D27-B2E2-43B0-3C99-F73C18F68F11}"/>
                </a:ext>
              </a:extLst>
            </p:cNvPr>
            <p:cNvSpPr/>
            <p:nvPr/>
          </p:nvSpPr>
          <p:spPr>
            <a:xfrm>
              <a:off x="4762" y="6186107"/>
              <a:ext cx="7772400" cy="22225"/>
            </a:xfrm>
            <a:custGeom>
              <a:avLst/>
              <a:gdLst/>
              <a:ahLst/>
              <a:cxnLst/>
              <a:rect l="l" t="t" r="r" b="b"/>
              <a:pathLst>
                <a:path w="7772400" h="22225">
                  <a:moveTo>
                    <a:pt x="7772400" y="0"/>
                  </a:moveTo>
                  <a:lnTo>
                    <a:pt x="0" y="0"/>
                  </a:lnTo>
                  <a:lnTo>
                    <a:pt x="0" y="22223"/>
                  </a:lnTo>
                  <a:lnTo>
                    <a:pt x="7772400" y="22223"/>
                  </a:lnTo>
                  <a:lnTo>
                    <a:pt x="7772400" y="0"/>
                  </a:lnTo>
                  <a:close/>
                </a:path>
              </a:pathLst>
            </a:custGeom>
            <a:solidFill>
              <a:srgbClr val="000000"/>
            </a:solidFill>
          </p:spPr>
          <p:txBody>
            <a:bodyPr wrap="square" lIns="0" tIns="0" rIns="0" bIns="0" rtlCol="0">
              <a:prstTxWarp prst="textNoShape">
                <a:avLst/>
              </a:prstTxWarp>
              <a:noAutofit/>
            </a:bodyPr>
            <a:lstStyle/>
            <a:p>
              <a:endParaRPr lang="en-US" b="1"/>
            </a:p>
          </p:txBody>
        </p:sp>
        <p:sp>
          <p:nvSpPr>
            <p:cNvPr id="68" name="Graphic 57">
              <a:extLst>
                <a:ext uri="{FF2B5EF4-FFF2-40B4-BE49-F238E27FC236}">
                  <a16:creationId xmlns:a16="http://schemas.microsoft.com/office/drawing/2014/main" id="{3429076E-7584-EA3E-6133-6B199041610A}"/>
                </a:ext>
              </a:extLst>
            </p:cNvPr>
            <p:cNvSpPr/>
            <p:nvPr/>
          </p:nvSpPr>
          <p:spPr>
            <a:xfrm>
              <a:off x="2114805" y="2687002"/>
              <a:ext cx="208915" cy="340360"/>
            </a:xfrm>
            <a:custGeom>
              <a:avLst/>
              <a:gdLst/>
              <a:ahLst/>
              <a:cxnLst/>
              <a:rect l="l" t="t" r="r" b="b"/>
              <a:pathLst>
                <a:path w="208915" h="340360">
                  <a:moveTo>
                    <a:pt x="104648" y="0"/>
                  </a:moveTo>
                  <a:lnTo>
                    <a:pt x="104648" y="84962"/>
                  </a:lnTo>
                  <a:lnTo>
                    <a:pt x="0" y="84962"/>
                  </a:lnTo>
                  <a:lnTo>
                    <a:pt x="0" y="255269"/>
                  </a:lnTo>
                  <a:lnTo>
                    <a:pt x="104648" y="255269"/>
                  </a:lnTo>
                  <a:lnTo>
                    <a:pt x="104648" y="340360"/>
                  </a:lnTo>
                  <a:lnTo>
                    <a:pt x="208915" y="170179"/>
                  </a:lnTo>
                  <a:lnTo>
                    <a:pt x="104648"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69" name="Graphic 58">
              <a:extLst>
                <a:ext uri="{FF2B5EF4-FFF2-40B4-BE49-F238E27FC236}">
                  <a16:creationId xmlns:a16="http://schemas.microsoft.com/office/drawing/2014/main" id="{2E6F85A2-B67A-B2B8-DFE2-EA74CD8CBF70}"/>
                </a:ext>
              </a:extLst>
            </p:cNvPr>
            <p:cNvSpPr/>
            <p:nvPr/>
          </p:nvSpPr>
          <p:spPr>
            <a:xfrm>
              <a:off x="2114805" y="2687002"/>
              <a:ext cx="208915" cy="340360"/>
            </a:xfrm>
            <a:custGeom>
              <a:avLst/>
              <a:gdLst/>
              <a:ahLst/>
              <a:cxnLst/>
              <a:rect l="l" t="t" r="r" b="b"/>
              <a:pathLst>
                <a:path w="208915" h="340360">
                  <a:moveTo>
                    <a:pt x="104648" y="0"/>
                  </a:moveTo>
                  <a:lnTo>
                    <a:pt x="104648" y="84962"/>
                  </a:lnTo>
                  <a:lnTo>
                    <a:pt x="0" y="84962"/>
                  </a:lnTo>
                  <a:lnTo>
                    <a:pt x="0" y="255269"/>
                  </a:lnTo>
                  <a:lnTo>
                    <a:pt x="104648" y="255269"/>
                  </a:lnTo>
                  <a:lnTo>
                    <a:pt x="104648" y="340360"/>
                  </a:lnTo>
                  <a:lnTo>
                    <a:pt x="208915" y="170179"/>
                  </a:lnTo>
                  <a:lnTo>
                    <a:pt x="104648"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70" name="Graphic 59">
              <a:extLst>
                <a:ext uri="{FF2B5EF4-FFF2-40B4-BE49-F238E27FC236}">
                  <a16:creationId xmlns:a16="http://schemas.microsoft.com/office/drawing/2014/main" id="{92C62D3E-D59D-39D5-253D-967A7326469C}"/>
                </a:ext>
              </a:extLst>
            </p:cNvPr>
            <p:cNvSpPr/>
            <p:nvPr/>
          </p:nvSpPr>
          <p:spPr>
            <a:xfrm>
              <a:off x="1759840" y="2863405"/>
              <a:ext cx="196215" cy="1192530"/>
            </a:xfrm>
            <a:custGeom>
              <a:avLst/>
              <a:gdLst/>
              <a:ahLst/>
              <a:cxnLst/>
              <a:rect l="l" t="t" r="r" b="b"/>
              <a:pathLst>
                <a:path w="196215" h="1192530">
                  <a:moveTo>
                    <a:pt x="196214" y="0"/>
                  </a:moveTo>
                  <a:lnTo>
                    <a:pt x="0" y="0"/>
                  </a:lnTo>
                  <a:lnTo>
                    <a:pt x="0" y="1192529"/>
                  </a:lnTo>
                  <a:lnTo>
                    <a:pt x="196214" y="1192529"/>
                  </a:lnTo>
                  <a:lnTo>
                    <a:pt x="196214" y="0"/>
                  </a:lnTo>
                  <a:close/>
                </a:path>
              </a:pathLst>
            </a:custGeom>
            <a:solidFill>
              <a:srgbClr val="C00000"/>
            </a:solidFill>
          </p:spPr>
          <p:txBody>
            <a:bodyPr wrap="square" lIns="0" tIns="0" rIns="0" bIns="0" rtlCol="0">
              <a:prstTxWarp prst="textNoShape">
                <a:avLst/>
              </a:prstTxWarp>
              <a:noAutofit/>
            </a:bodyPr>
            <a:lstStyle/>
            <a:p>
              <a:endParaRPr lang="en-US" b="1"/>
            </a:p>
          </p:txBody>
        </p:sp>
        <p:sp>
          <p:nvSpPr>
            <p:cNvPr id="71" name="Graphic 60">
              <a:extLst>
                <a:ext uri="{FF2B5EF4-FFF2-40B4-BE49-F238E27FC236}">
                  <a16:creationId xmlns:a16="http://schemas.microsoft.com/office/drawing/2014/main" id="{9A9062E9-A613-20BE-3855-D2AD82039C3A}"/>
                </a:ext>
              </a:extLst>
            </p:cNvPr>
            <p:cNvSpPr/>
            <p:nvPr/>
          </p:nvSpPr>
          <p:spPr>
            <a:xfrm>
              <a:off x="1759840" y="2628582"/>
              <a:ext cx="196215" cy="1427480"/>
            </a:xfrm>
            <a:custGeom>
              <a:avLst/>
              <a:gdLst/>
              <a:ahLst/>
              <a:cxnLst/>
              <a:rect l="l" t="t" r="r" b="b"/>
              <a:pathLst>
                <a:path w="196215" h="1427480">
                  <a:moveTo>
                    <a:pt x="0" y="1427353"/>
                  </a:moveTo>
                  <a:lnTo>
                    <a:pt x="196214" y="1427353"/>
                  </a:lnTo>
                  <a:lnTo>
                    <a:pt x="196214" y="234823"/>
                  </a:lnTo>
                  <a:lnTo>
                    <a:pt x="0" y="234823"/>
                  </a:lnTo>
                  <a:lnTo>
                    <a:pt x="0" y="1427353"/>
                  </a:lnTo>
                  <a:close/>
                </a:path>
                <a:path w="196215" h="1427480">
                  <a:moveTo>
                    <a:pt x="0" y="274320"/>
                  </a:moveTo>
                  <a:lnTo>
                    <a:pt x="196214" y="274320"/>
                  </a:lnTo>
                  <a:lnTo>
                    <a:pt x="196214" y="0"/>
                  </a:lnTo>
                  <a:lnTo>
                    <a:pt x="0" y="0"/>
                  </a:lnTo>
                  <a:lnTo>
                    <a:pt x="0" y="274320"/>
                  </a:lnTo>
                  <a:close/>
                </a:path>
              </a:pathLst>
            </a:custGeom>
            <a:ln w="25400">
              <a:solidFill>
                <a:srgbClr val="223D5F"/>
              </a:solidFill>
              <a:prstDash val="solid"/>
            </a:ln>
          </p:spPr>
          <p:txBody>
            <a:bodyPr wrap="square" lIns="0" tIns="0" rIns="0" bIns="0" rtlCol="0">
              <a:prstTxWarp prst="textNoShape">
                <a:avLst/>
              </a:prstTxWarp>
              <a:noAutofit/>
            </a:bodyPr>
            <a:lstStyle/>
            <a:p>
              <a:endParaRPr lang="en-US" b="1"/>
            </a:p>
          </p:txBody>
        </p:sp>
        <p:pic>
          <p:nvPicPr>
            <p:cNvPr id="72" name="Image 61">
              <a:extLst>
                <a:ext uri="{FF2B5EF4-FFF2-40B4-BE49-F238E27FC236}">
                  <a16:creationId xmlns:a16="http://schemas.microsoft.com/office/drawing/2014/main" id="{9D830289-71A2-1D9B-18EF-29E0C6B3F6FE}"/>
                </a:ext>
              </a:extLst>
            </p:cNvPr>
            <p:cNvPicPr/>
            <p:nvPr/>
          </p:nvPicPr>
          <p:blipFill>
            <a:blip r:embed="rId2" cstate="print"/>
            <a:stretch>
              <a:fillRect/>
            </a:stretch>
          </p:blipFill>
          <p:spPr>
            <a:xfrm>
              <a:off x="251461" y="2168461"/>
              <a:ext cx="373329" cy="718692"/>
            </a:xfrm>
            <a:prstGeom prst="rect">
              <a:avLst/>
            </a:prstGeom>
          </p:spPr>
        </p:pic>
        <p:sp>
          <p:nvSpPr>
            <p:cNvPr id="73" name="Graphic 62">
              <a:extLst>
                <a:ext uri="{FF2B5EF4-FFF2-40B4-BE49-F238E27FC236}">
                  <a16:creationId xmlns:a16="http://schemas.microsoft.com/office/drawing/2014/main" id="{72A15799-7637-2ACF-F32B-9F5BB8FBB2A4}"/>
                </a:ext>
              </a:extLst>
            </p:cNvPr>
            <p:cNvSpPr/>
            <p:nvPr/>
          </p:nvSpPr>
          <p:spPr>
            <a:xfrm>
              <a:off x="251461" y="2168461"/>
              <a:ext cx="360680" cy="693420"/>
            </a:xfrm>
            <a:custGeom>
              <a:avLst/>
              <a:gdLst/>
              <a:ahLst/>
              <a:cxnLst/>
              <a:rect l="l" t="t" r="r" b="b"/>
              <a:pathLst>
                <a:path w="360680" h="693420">
                  <a:moveTo>
                    <a:pt x="0" y="656970"/>
                  </a:moveTo>
                  <a:lnTo>
                    <a:pt x="10134" y="663701"/>
                  </a:lnTo>
                  <a:lnTo>
                    <a:pt x="20218" y="669163"/>
                  </a:lnTo>
                  <a:lnTo>
                    <a:pt x="30200" y="674369"/>
                  </a:lnTo>
                  <a:lnTo>
                    <a:pt x="40030" y="680212"/>
                  </a:lnTo>
                  <a:lnTo>
                    <a:pt x="48615" y="683259"/>
                  </a:lnTo>
                  <a:lnTo>
                    <a:pt x="57200" y="686180"/>
                  </a:lnTo>
                  <a:lnTo>
                    <a:pt x="65582" y="689482"/>
                  </a:lnTo>
                  <a:lnTo>
                    <a:pt x="73558" y="693292"/>
                  </a:lnTo>
                  <a:lnTo>
                    <a:pt x="90830" y="692403"/>
                  </a:lnTo>
                  <a:lnTo>
                    <a:pt x="103035" y="690117"/>
                  </a:lnTo>
                  <a:lnTo>
                    <a:pt x="111582" y="687196"/>
                  </a:lnTo>
                  <a:lnTo>
                    <a:pt x="117919" y="684529"/>
                  </a:lnTo>
                  <a:lnTo>
                    <a:pt x="124142" y="682370"/>
                  </a:lnTo>
                  <a:lnTo>
                    <a:pt x="129959" y="678560"/>
                  </a:lnTo>
                  <a:lnTo>
                    <a:pt x="135572" y="674624"/>
                  </a:lnTo>
                  <a:lnTo>
                    <a:pt x="141185" y="671449"/>
                  </a:lnTo>
                  <a:lnTo>
                    <a:pt x="146405" y="667512"/>
                  </a:lnTo>
                  <a:lnTo>
                    <a:pt x="151676" y="662813"/>
                  </a:lnTo>
                  <a:lnTo>
                    <a:pt x="157226" y="657987"/>
                  </a:lnTo>
                  <a:lnTo>
                    <a:pt x="163347" y="654050"/>
                  </a:lnTo>
                  <a:lnTo>
                    <a:pt x="168719" y="648842"/>
                  </a:lnTo>
                  <a:lnTo>
                    <a:pt x="174180" y="643889"/>
                  </a:lnTo>
                  <a:lnTo>
                    <a:pt x="179641" y="638937"/>
                  </a:lnTo>
                  <a:lnTo>
                    <a:pt x="185013" y="633729"/>
                  </a:lnTo>
                  <a:lnTo>
                    <a:pt x="191300" y="629157"/>
                  </a:lnTo>
                  <a:lnTo>
                    <a:pt x="197307" y="624331"/>
                  </a:lnTo>
                  <a:lnTo>
                    <a:pt x="203098" y="619378"/>
                  </a:lnTo>
                  <a:lnTo>
                    <a:pt x="208813" y="614806"/>
                  </a:lnTo>
                  <a:lnTo>
                    <a:pt x="215950" y="610869"/>
                  </a:lnTo>
                  <a:lnTo>
                    <a:pt x="222999" y="606170"/>
                  </a:lnTo>
                  <a:lnTo>
                    <a:pt x="230251" y="601344"/>
                  </a:lnTo>
                  <a:lnTo>
                    <a:pt x="238036" y="597407"/>
                  </a:lnTo>
                  <a:lnTo>
                    <a:pt x="245833" y="593343"/>
                  </a:lnTo>
                  <a:lnTo>
                    <a:pt x="253834" y="589788"/>
                  </a:lnTo>
                  <a:lnTo>
                    <a:pt x="262039" y="586866"/>
                  </a:lnTo>
                  <a:lnTo>
                    <a:pt x="270459" y="584326"/>
                  </a:lnTo>
                  <a:lnTo>
                    <a:pt x="280289" y="583438"/>
                  </a:lnTo>
                  <a:lnTo>
                    <a:pt x="290283" y="581532"/>
                  </a:lnTo>
                  <a:lnTo>
                    <a:pt x="300367" y="579501"/>
                  </a:lnTo>
                  <a:lnTo>
                    <a:pt x="310502" y="578612"/>
                  </a:lnTo>
                  <a:lnTo>
                    <a:pt x="310502" y="524890"/>
                  </a:lnTo>
                  <a:lnTo>
                    <a:pt x="320471" y="521715"/>
                  </a:lnTo>
                  <a:lnTo>
                    <a:pt x="333959" y="521715"/>
                  </a:lnTo>
                  <a:lnTo>
                    <a:pt x="333959" y="464438"/>
                  </a:lnTo>
                  <a:lnTo>
                    <a:pt x="346024" y="462025"/>
                  </a:lnTo>
                  <a:lnTo>
                    <a:pt x="360629" y="462025"/>
                  </a:lnTo>
                  <a:lnTo>
                    <a:pt x="360629" y="0"/>
                  </a:lnTo>
                  <a:lnTo>
                    <a:pt x="49631" y="0"/>
                  </a:lnTo>
                  <a:lnTo>
                    <a:pt x="49631" y="58292"/>
                  </a:lnTo>
                  <a:lnTo>
                    <a:pt x="25577" y="58292"/>
                  </a:lnTo>
                  <a:lnTo>
                    <a:pt x="25577" y="117982"/>
                  </a:lnTo>
                  <a:lnTo>
                    <a:pt x="0" y="117982"/>
                  </a:lnTo>
                  <a:lnTo>
                    <a:pt x="0" y="656970"/>
                  </a:lnTo>
                  <a:close/>
                </a:path>
                <a:path w="360680" h="693420">
                  <a:moveTo>
                    <a:pt x="25577" y="117982"/>
                  </a:moveTo>
                  <a:lnTo>
                    <a:pt x="310502" y="117982"/>
                  </a:lnTo>
                  <a:lnTo>
                    <a:pt x="310502" y="524890"/>
                  </a:lnTo>
                </a:path>
                <a:path w="360680" h="693420">
                  <a:moveTo>
                    <a:pt x="49631" y="58292"/>
                  </a:moveTo>
                  <a:lnTo>
                    <a:pt x="333959" y="58292"/>
                  </a:lnTo>
                  <a:lnTo>
                    <a:pt x="333959" y="464438"/>
                  </a:lnTo>
                </a:path>
              </a:pathLst>
            </a:custGeom>
            <a:ln w="12700">
              <a:solidFill>
                <a:srgbClr val="D99392"/>
              </a:solidFill>
              <a:prstDash val="solid"/>
            </a:ln>
          </p:spPr>
          <p:txBody>
            <a:bodyPr wrap="square" lIns="0" tIns="0" rIns="0" bIns="0" rtlCol="0">
              <a:prstTxWarp prst="textNoShape">
                <a:avLst/>
              </a:prstTxWarp>
              <a:noAutofit/>
            </a:bodyPr>
            <a:lstStyle/>
            <a:p>
              <a:endParaRPr lang="en-US" b="1"/>
            </a:p>
          </p:txBody>
        </p:sp>
        <p:sp>
          <p:nvSpPr>
            <p:cNvPr id="74" name="Graphic 63">
              <a:extLst>
                <a:ext uri="{FF2B5EF4-FFF2-40B4-BE49-F238E27FC236}">
                  <a16:creationId xmlns:a16="http://schemas.microsoft.com/office/drawing/2014/main" id="{45FA98A6-361F-AC61-B6AB-D8E9248667C0}"/>
                </a:ext>
              </a:extLst>
            </p:cNvPr>
            <p:cNvSpPr/>
            <p:nvPr/>
          </p:nvSpPr>
          <p:spPr>
            <a:xfrm>
              <a:off x="671196" y="2378011"/>
              <a:ext cx="208915" cy="346075"/>
            </a:xfrm>
            <a:custGeom>
              <a:avLst/>
              <a:gdLst/>
              <a:ahLst/>
              <a:cxnLst/>
              <a:rect l="l" t="t" r="r" b="b"/>
              <a:pathLst>
                <a:path w="208915" h="346075">
                  <a:moveTo>
                    <a:pt x="104660" y="0"/>
                  </a:moveTo>
                  <a:lnTo>
                    <a:pt x="104660" y="86487"/>
                  </a:lnTo>
                  <a:lnTo>
                    <a:pt x="0" y="86487"/>
                  </a:lnTo>
                  <a:lnTo>
                    <a:pt x="0" y="259587"/>
                  </a:lnTo>
                  <a:lnTo>
                    <a:pt x="104660" y="259587"/>
                  </a:lnTo>
                  <a:lnTo>
                    <a:pt x="104660" y="346075"/>
                  </a:lnTo>
                  <a:lnTo>
                    <a:pt x="208915" y="172974"/>
                  </a:lnTo>
                  <a:lnTo>
                    <a:pt x="104660"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75" name="Graphic 64">
              <a:extLst>
                <a:ext uri="{FF2B5EF4-FFF2-40B4-BE49-F238E27FC236}">
                  <a16:creationId xmlns:a16="http://schemas.microsoft.com/office/drawing/2014/main" id="{F34D5401-5603-24CF-7254-EB5E526C8141}"/>
                </a:ext>
              </a:extLst>
            </p:cNvPr>
            <p:cNvSpPr/>
            <p:nvPr/>
          </p:nvSpPr>
          <p:spPr>
            <a:xfrm>
              <a:off x="671196" y="2378011"/>
              <a:ext cx="208915" cy="346075"/>
            </a:xfrm>
            <a:custGeom>
              <a:avLst/>
              <a:gdLst/>
              <a:ahLst/>
              <a:cxnLst/>
              <a:rect l="l" t="t" r="r" b="b"/>
              <a:pathLst>
                <a:path w="208915" h="346075">
                  <a:moveTo>
                    <a:pt x="104660" y="0"/>
                  </a:moveTo>
                  <a:lnTo>
                    <a:pt x="104660" y="86487"/>
                  </a:lnTo>
                  <a:lnTo>
                    <a:pt x="0" y="86487"/>
                  </a:lnTo>
                  <a:lnTo>
                    <a:pt x="0" y="259587"/>
                  </a:lnTo>
                  <a:lnTo>
                    <a:pt x="104660" y="259587"/>
                  </a:lnTo>
                  <a:lnTo>
                    <a:pt x="104660" y="346075"/>
                  </a:lnTo>
                  <a:lnTo>
                    <a:pt x="208915" y="172974"/>
                  </a:lnTo>
                  <a:lnTo>
                    <a:pt x="104660"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76" name="Graphic 65">
              <a:extLst>
                <a:ext uri="{FF2B5EF4-FFF2-40B4-BE49-F238E27FC236}">
                  <a16:creationId xmlns:a16="http://schemas.microsoft.com/office/drawing/2014/main" id="{0F2DB69C-5BC3-365B-2DAF-2AC059BD486B}"/>
                </a:ext>
              </a:extLst>
            </p:cNvPr>
            <p:cNvSpPr/>
            <p:nvPr/>
          </p:nvSpPr>
          <p:spPr>
            <a:xfrm>
              <a:off x="932816" y="2334704"/>
              <a:ext cx="137795" cy="423545"/>
            </a:xfrm>
            <a:custGeom>
              <a:avLst/>
              <a:gdLst/>
              <a:ahLst/>
              <a:cxnLst/>
              <a:rect l="l" t="t" r="r" b="b"/>
              <a:pathLst>
                <a:path w="137795" h="423545">
                  <a:moveTo>
                    <a:pt x="62369" y="0"/>
                  </a:moveTo>
                  <a:lnTo>
                    <a:pt x="0" y="423290"/>
                  </a:lnTo>
                  <a:lnTo>
                    <a:pt x="111874" y="220852"/>
                  </a:lnTo>
                  <a:lnTo>
                    <a:pt x="68326" y="220852"/>
                  </a:lnTo>
                  <a:lnTo>
                    <a:pt x="93954" y="46862"/>
                  </a:lnTo>
                  <a:lnTo>
                    <a:pt x="131749" y="46862"/>
                  </a:lnTo>
                  <a:lnTo>
                    <a:pt x="137515" y="8889"/>
                  </a:lnTo>
                  <a:lnTo>
                    <a:pt x="98958" y="8889"/>
                  </a:lnTo>
                  <a:lnTo>
                    <a:pt x="62369" y="0"/>
                  </a:lnTo>
                  <a:close/>
                </a:path>
              </a:pathLst>
            </a:custGeom>
            <a:solidFill>
              <a:srgbClr val="C0504D"/>
            </a:solidFill>
          </p:spPr>
          <p:txBody>
            <a:bodyPr wrap="square" lIns="0" tIns="0" rIns="0" bIns="0" rtlCol="0">
              <a:prstTxWarp prst="textNoShape">
                <a:avLst/>
              </a:prstTxWarp>
              <a:noAutofit/>
            </a:bodyPr>
            <a:lstStyle/>
            <a:p>
              <a:endParaRPr lang="en-US" b="1"/>
            </a:p>
          </p:txBody>
        </p:sp>
        <p:pic>
          <p:nvPicPr>
            <p:cNvPr id="77" name="Image 66">
              <a:extLst>
                <a:ext uri="{FF2B5EF4-FFF2-40B4-BE49-F238E27FC236}">
                  <a16:creationId xmlns:a16="http://schemas.microsoft.com/office/drawing/2014/main" id="{FDF065AD-48A9-EEF9-F47B-4616BFD93814}"/>
                </a:ext>
              </a:extLst>
            </p:cNvPr>
            <p:cNvPicPr/>
            <p:nvPr/>
          </p:nvPicPr>
          <p:blipFill>
            <a:blip r:embed="rId3" cstate="print"/>
            <a:stretch>
              <a:fillRect/>
            </a:stretch>
          </p:blipFill>
          <p:spPr>
            <a:xfrm>
              <a:off x="1001142" y="2074862"/>
              <a:ext cx="333756" cy="480694"/>
            </a:xfrm>
            <a:prstGeom prst="rect">
              <a:avLst/>
            </a:prstGeom>
          </p:spPr>
        </p:pic>
        <p:sp>
          <p:nvSpPr>
            <p:cNvPr id="78" name="Graphic 67">
              <a:extLst>
                <a:ext uri="{FF2B5EF4-FFF2-40B4-BE49-F238E27FC236}">
                  <a16:creationId xmlns:a16="http://schemas.microsoft.com/office/drawing/2014/main" id="{3EDF4015-D8AF-5806-1FD1-37109CE885CA}"/>
                </a:ext>
              </a:extLst>
            </p:cNvPr>
            <p:cNvSpPr/>
            <p:nvPr/>
          </p:nvSpPr>
          <p:spPr>
            <a:xfrm>
              <a:off x="1299973" y="2377630"/>
              <a:ext cx="208915" cy="346075"/>
            </a:xfrm>
            <a:custGeom>
              <a:avLst/>
              <a:gdLst/>
              <a:ahLst/>
              <a:cxnLst/>
              <a:rect l="l" t="t" r="r" b="b"/>
              <a:pathLst>
                <a:path w="208915" h="346075">
                  <a:moveTo>
                    <a:pt x="104139" y="0"/>
                  </a:moveTo>
                  <a:lnTo>
                    <a:pt x="104139" y="86487"/>
                  </a:lnTo>
                  <a:lnTo>
                    <a:pt x="0" y="86487"/>
                  </a:lnTo>
                  <a:lnTo>
                    <a:pt x="0" y="259587"/>
                  </a:lnTo>
                  <a:lnTo>
                    <a:pt x="104139" y="259587"/>
                  </a:lnTo>
                  <a:lnTo>
                    <a:pt x="104139" y="346075"/>
                  </a:lnTo>
                  <a:lnTo>
                    <a:pt x="208914" y="172974"/>
                  </a:lnTo>
                  <a:lnTo>
                    <a:pt x="104139" y="0"/>
                  </a:lnTo>
                  <a:close/>
                </a:path>
              </a:pathLst>
            </a:custGeom>
            <a:solidFill>
              <a:srgbClr val="F8C090"/>
            </a:solidFill>
          </p:spPr>
          <p:txBody>
            <a:bodyPr wrap="square" lIns="0" tIns="0" rIns="0" bIns="0" rtlCol="0">
              <a:prstTxWarp prst="textNoShape">
                <a:avLst/>
              </a:prstTxWarp>
              <a:noAutofit/>
            </a:bodyPr>
            <a:lstStyle/>
            <a:p>
              <a:endParaRPr lang="en-US" b="1"/>
            </a:p>
          </p:txBody>
        </p:sp>
        <p:sp>
          <p:nvSpPr>
            <p:cNvPr id="79" name="Graphic 68">
              <a:extLst>
                <a:ext uri="{FF2B5EF4-FFF2-40B4-BE49-F238E27FC236}">
                  <a16:creationId xmlns:a16="http://schemas.microsoft.com/office/drawing/2014/main" id="{55AEA8CA-A153-D780-69A7-8ACB78C432BB}"/>
                </a:ext>
              </a:extLst>
            </p:cNvPr>
            <p:cNvSpPr/>
            <p:nvPr/>
          </p:nvSpPr>
          <p:spPr>
            <a:xfrm>
              <a:off x="1299973" y="2377630"/>
              <a:ext cx="208915" cy="346075"/>
            </a:xfrm>
            <a:custGeom>
              <a:avLst/>
              <a:gdLst/>
              <a:ahLst/>
              <a:cxnLst/>
              <a:rect l="l" t="t" r="r" b="b"/>
              <a:pathLst>
                <a:path w="208915" h="346075">
                  <a:moveTo>
                    <a:pt x="104139" y="0"/>
                  </a:moveTo>
                  <a:lnTo>
                    <a:pt x="104139" y="86487"/>
                  </a:lnTo>
                  <a:lnTo>
                    <a:pt x="0" y="86487"/>
                  </a:lnTo>
                  <a:lnTo>
                    <a:pt x="0" y="259587"/>
                  </a:lnTo>
                  <a:lnTo>
                    <a:pt x="104139" y="259587"/>
                  </a:lnTo>
                  <a:lnTo>
                    <a:pt x="104139" y="346075"/>
                  </a:lnTo>
                  <a:lnTo>
                    <a:pt x="208914" y="172974"/>
                  </a:lnTo>
                  <a:lnTo>
                    <a:pt x="104139" y="0"/>
                  </a:lnTo>
                  <a:close/>
                </a:path>
              </a:pathLst>
            </a:custGeom>
            <a:ln w="9525">
              <a:solidFill>
                <a:srgbClr val="301212"/>
              </a:solidFill>
              <a:prstDash val="solid"/>
            </a:ln>
          </p:spPr>
          <p:txBody>
            <a:bodyPr wrap="square" lIns="0" tIns="0" rIns="0" bIns="0" rtlCol="0">
              <a:prstTxWarp prst="textNoShape">
                <a:avLst/>
              </a:prstTxWarp>
              <a:noAutofit/>
            </a:bodyPr>
            <a:lstStyle/>
            <a:p>
              <a:endParaRPr lang="en-US" b="1"/>
            </a:p>
          </p:txBody>
        </p:sp>
        <p:sp>
          <p:nvSpPr>
            <p:cNvPr id="80" name="Textbox 69">
              <a:extLst>
                <a:ext uri="{FF2B5EF4-FFF2-40B4-BE49-F238E27FC236}">
                  <a16:creationId xmlns:a16="http://schemas.microsoft.com/office/drawing/2014/main" id="{DE43EA30-A180-F011-8F7D-823DB3EDBBF0}"/>
                </a:ext>
              </a:extLst>
            </p:cNvPr>
            <p:cNvSpPr txBox="1"/>
            <p:nvPr/>
          </p:nvSpPr>
          <p:spPr>
            <a:xfrm>
              <a:off x="4187191" y="1859928"/>
              <a:ext cx="694055" cy="524510"/>
            </a:xfrm>
            <a:prstGeom prst="rect">
              <a:avLst/>
            </a:prstGeom>
          </p:spPr>
          <p:txBody>
            <a:bodyPr wrap="square" lIns="0" tIns="0" rIns="0" bIns="0" rtlCol="0">
              <a:noAutofit/>
            </a:bodyPr>
            <a:lstStyle/>
            <a:p>
              <a:pPr marL="0" marR="11430">
                <a:spcBef>
                  <a:spcPts val="5"/>
                </a:spcBef>
                <a:spcAft>
                  <a:spcPts val="0"/>
                </a:spcAft>
                <a:tabLst>
                  <a:tab pos="397510" algn="l"/>
                </a:tabLst>
              </a:pPr>
              <a:r>
                <a:rPr lang="en-US" sz="800" b="1" spc="-20">
                  <a:effectLst/>
                  <a:latin typeface="Tahoma" panose="020B0604030504040204" pitchFamily="34" charset="0"/>
                  <a:ea typeface="Tahoma" panose="020B0604030504040204" pitchFamily="34" charset="0"/>
                </a:rPr>
                <a:t>Post</a:t>
              </a:r>
              <a:r>
                <a:rPr lang="en-US" sz="800" b="1">
                  <a:effectLst/>
                  <a:latin typeface="Tahoma" panose="020B0604030504040204" pitchFamily="34" charset="0"/>
                  <a:ea typeface="Tahoma" panose="020B0604030504040204" pitchFamily="34" charset="0"/>
                </a:rPr>
                <a:t>	</a:t>
              </a:r>
              <a:r>
                <a:rPr lang="en-US" sz="800" b="1" spc="-20">
                  <a:effectLst/>
                  <a:latin typeface="Tahoma" panose="020B0604030504040204" pitchFamily="34" charset="0"/>
                  <a:ea typeface="Tahoma" panose="020B0604030504040204" pitchFamily="34" charset="0"/>
                </a:rPr>
                <a:t>tender </a:t>
              </a:r>
              <a:r>
                <a:rPr lang="en-US" sz="800" b="1" spc="-10">
                  <a:effectLst/>
                  <a:latin typeface="Tahoma" panose="020B0604030504040204" pitchFamily="34" charset="0"/>
                  <a:ea typeface="Tahoma" panose="020B0604030504040204" pitchFamily="34" charset="0"/>
                </a:rPr>
                <a:t>negotiation</a:t>
              </a:r>
              <a:r>
                <a:rPr lang="en-US" sz="800" b="1" spc="200">
                  <a:effectLst/>
                  <a:latin typeface="Tahoma" panose="020B0604030504040204" pitchFamily="34" charset="0"/>
                  <a:ea typeface="Tahoma" panose="020B0604030504040204" pitchFamily="34" charset="0"/>
                </a:rPr>
                <a:t> </a:t>
              </a:r>
              <a:r>
                <a:rPr lang="en-US" sz="800" b="1">
                  <a:effectLst/>
                  <a:latin typeface="Tahoma" panose="020B0604030504040204" pitchFamily="34" charset="0"/>
                  <a:ea typeface="Tahoma" panose="020B0604030504040204" pitchFamily="34" charset="0"/>
                </a:rPr>
                <a:t>with</a:t>
              </a:r>
              <a:r>
                <a:rPr lang="en-US" sz="800" b="1" spc="165">
                  <a:effectLst/>
                  <a:latin typeface="Tahoma" panose="020B0604030504040204" pitchFamily="34" charset="0"/>
                  <a:ea typeface="Tahoma" panose="020B0604030504040204" pitchFamily="34" charset="0"/>
                </a:rPr>
                <a:t> </a:t>
              </a:r>
              <a:r>
                <a:rPr lang="en-US" sz="800" b="1">
                  <a:effectLst/>
                  <a:latin typeface="Tahoma" panose="020B0604030504040204" pitchFamily="34" charset="0"/>
                  <a:ea typeface="Tahoma" panose="020B0604030504040204" pitchFamily="34" charset="0"/>
                </a:rPr>
                <a:t>preferred bidder</a:t>
              </a:r>
              <a:r>
                <a:rPr lang="en-US" sz="800" b="1" spc="-5">
                  <a:effectLst/>
                  <a:latin typeface="Tahoma" panose="020B0604030504040204" pitchFamily="34" charset="0"/>
                  <a:ea typeface="Tahoma" panose="020B0604030504040204" pitchFamily="34" charset="0"/>
                </a:rPr>
                <a:t> </a:t>
              </a:r>
              <a:r>
                <a:rPr lang="en-US" sz="800" b="1">
                  <a:effectLst/>
                  <a:latin typeface="Tahoma" panose="020B0604030504040204" pitchFamily="34" charset="0"/>
                  <a:ea typeface="Tahoma" panose="020B0604030504040204" pitchFamily="34" charset="0"/>
                </a:rPr>
                <a:t>[2</a:t>
              </a:r>
              <a:r>
                <a:rPr lang="en-US" sz="500" b="1">
                  <a:effectLst/>
                  <a:latin typeface="Tahoma" panose="020B0604030504040204" pitchFamily="34" charset="0"/>
                  <a:ea typeface="Tahoma" panose="020B0604030504040204" pitchFamily="34" charset="0"/>
                </a:rPr>
                <a:t>nd</a:t>
              </a:r>
              <a:r>
                <a:rPr lang="en-US" sz="500" b="1" spc="105">
                  <a:effectLst/>
                  <a:latin typeface="Tahoma" panose="020B0604030504040204" pitchFamily="34" charset="0"/>
                  <a:ea typeface="Tahoma" panose="020B0604030504040204" pitchFamily="34" charset="0"/>
                </a:rPr>
                <a:t> </a:t>
              </a:r>
              <a:r>
                <a:rPr lang="en-US" sz="800" b="1" spc="-25">
                  <a:effectLst/>
                  <a:latin typeface="Tahoma" panose="020B0604030504040204" pitchFamily="34" charset="0"/>
                  <a:ea typeface="Tahoma" panose="020B0604030504040204" pitchFamily="34" charset="0"/>
                </a:rPr>
                <a:t>and</a:t>
              </a:r>
              <a:endParaRPr lang="en-US" sz="1100" b="1">
                <a:effectLst/>
                <a:latin typeface="Tahoma" panose="020B0604030504040204" pitchFamily="34" charset="0"/>
                <a:ea typeface="Tahoma" panose="020B0604030504040204" pitchFamily="34" charset="0"/>
              </a:endParaRPr>
            </a:p>
          </p:txBody>
        </p:sp>
        <p:sp>
          <p:nvSpPr>
            <p:cNvPr id="81" name="Textbox 70">
              <a:extLst>
                <a:ext uri="{FF2B5EF4-FFF2-40B4-BE49-F238E27FC236}">
                  <a16:creationId xmlns:a16="http://schemas.microsoft.com/office/drawing/2014/main" id="{B6B83ECA-4C93-C4E5-AAC3-84E457ED7830}"/>
                </a:ext>
              </a:extLst>
            </p:cNvPr>
            <p:cNvSpPr txBox="1"/>
            <p:nvPr/>
          </p:nvSpPr>
          <p:spPr>
            <a:xfrm>
              <a:off x="4187191" y="2385727"/>
              <a:ext cx="118110" cy="149225"/>
            </a:xfrm>
            <a:prstGeom prst="rect">
              <a:avLst/>
            </a:prstGeom>
          </p:spPr>
          <p:txBody>
            <a:bodyPr wrap="square" lIns="0" tIns="0" rIns="0" bIns="0" rtlCol="0">
              <a:noAutofit/>
            </a:bodyPr>
            <a:lstStyle/>
            <a:p>
              <a:pPr marL="0" marR="0">
                <a:spcBef>
                  <a:spcPts val="5"/>
                </a:spcBef>
                <a:spcAft>
                  <a:spcPts val="0"/>
                </a:spcAft>
              </a:pPr>
              <a:r>
                <a:rPr lang="en-US" sz="800" b="1" spc="-25">
                  <a:effectLst/>
                  <a:latin typeface="Tahoma" panose="020B0604030504040204" pitchFamily="34" charset="0"/>
                  <a:ea typeface="Tahoma" panose="020B0604030504040204" pitchFamily="34" charset="0"/>
                </a:rPr>
                <a:t>3</a:t>
              </a:r>
              <a:r>
                <a:rPr lang="en-US" sz="500" b="1" spc="-25">
                  <a:effectLst/>
                  <a:latin typeface="Tahoma" panose="020B0604030504040204" pitchFamily="34" charset="0"/>
                  <a:ea typeface="Tahoma" panose="020B0604030504040204" pitchFamily="34" charset="0"/>
                </a:rPr>
                <a:t>rd</a:t>
              </a:r>
              <a:endParaRPr lang="en-US" sz="1100" b="1">
                <a:effectLst/>
                <a:latin typeface="Tahoma" panose="020B0604030504040204" pitchFamily="34" charset="0"/>
                <a:ea typeface="Tahoma" panose="020B0604030504040204" pitchFamily="34" charset="0"/>
              </a:endParaRPr>
            </a:p>
          </p:txBody>
        </p:sp>
        <p:sp>
          <p:nvSpPr>
            <p:cNvPr id="82" name="Textbox 71">
              <a:extLst>
                <a:ext uri="{FF2B5EF4-FFF2-40B4-BE49-F238E27FC236}">
                  <a16:creationId xmlns:a16="http://schemas.microsoft.com/office/drawing/2014/main" id="{9F290EF9-E80A-657F-E664-C551AA9D9B7E}"/>
                </a:ext>
              </a:extLst>
            </p:cNvPr>
            <p:cNvSpPr txBox="1"/>
            <p:nvPr/>
          </p:nvSpPr>
          <p:spPr>
            <a:xfrm>
              <a:off x="4568191" y="2416188"/>
              <a:ext cx="311785" cy="123825"/>
            </a:xfrm>
            <a:prstGeom prst="rect">
              <a:avLst/>
            </a:prstGeom>
          </p:spPr>
          <p:txBody>
            <a:bodyPr wrap="square" lIns="0" tIns="0" rIns="0" bIns="0" rtlCol="0">
              <a:noAutofit/>
            </a:bodyPr>
            <a:lstStyle/>
            <a:p>
              <a:pPr marL="0" marR="0">
                <a:spcBef>
                  <a:spcPts val="5"/>
                </a:spcBef>
                <a:spcAft>
                  <a:spcPts val="0"/>
                </a:spcAft>
              </a:pPr>
              <a:r>
                <a:rPr lang="en-US" sz="800" b="1" spc="-10">
                  <a:effectLst/>
                  <a:latin typeface="Tahoma" panose="020B0604030504040204" pitchFamily="34" charset="0"/>
                  <a:ea typeface="Tahoma" panose="020B0604030504040204" pitchFamily="34" charset="0"/>
                </a:rPr>
                <a:t>ranked</a:t>
              </a:r>
              <a:endParaRPr lang="en-US" sz="1100" b="1">
                <a:effectLst/>
                <a:latin typeface="Tahoma" panose="020B0604030504040204" pitchFamily="34" charset="0"/>
                <a:ea typeface="Tahoma" panose="020B0604030504040204" pitchFamily="34" charset="0"/>
              </a:endParaRPr>
            </a:p>
          </p:txBody>
        </p:sp>
        <p:sp>
          <p:nvSpPr>
            <p:cNvPr id="83" name="Textbox 72">
              <a:extLst>
                <a:ext uri="{FF2B5EF4-FFF2-40B4-BE49-F238E27FC236}">
                  <a16:creationId xmlns:a16="http://schemas.microsoft.com/office/drawing/2014/main" id="{067DE47F-9077-83B8-CCF2-3E5FBC6F25FE}"/>
                </a:ext>
              </a:extLst>
            </p:cNvPr>
            <p:cNvSpPr txBox="1"/>
            <p:nvPr/>
          </p:nvSpPr>
          <p:spPr>
            <a:xfrm>
              <a:off x="4187191" y="2537803"/>
              <a:ext cx="696595" cy="983615"/>
            </a:xfrm>
            <a:prstGeom prst="rect">
              <a:avLst/>
            </a:prstGeom>
          </p:spPr>
          <p:txBody>
            <a:bodyPr wrap="square" lIns="0" tIns="0" rIns="0" bIns="0" rtlCol="0">
              <a:noAutofit/>
            </a:bodyPr>
            <a:lstStyle/>
            <a:p>
              <a:pPr marL="0" marR="11430">
                <a:spcBef>
                  <a:spcPts val="5"/>
                </a:spcBef>
                <a:spcAft>
                  <a:spcPts val="0"/>
                </a:spcAft>
                <a:tabLst>
                  <a:tab pos="593725" algn="l"/>
                  <a:tab pos="631825" algn="l"/>
                </a:tabLst>
              </a:pPr>
              <a:r>
                <a:rPr lang="en-US" sz="800" b="1" spc="-10" dirty="0">
                  <a:effectLst/>
                  <a:latin typeface="Tahoma" panose="020B0604030504040204" pitchFamily="34" charset="0"/>
                  <a:ea typeface="Tahoma" panose="020B0604030504040204" pitchFamily="34" charset="0"/>
                </a:rPr>
                <a:t>bidders</a:t>
              </a:r>
              <a:r>
                <a:rPr lang="en-US" sz="800" b="1" dirty="0">
                  <a:effectLst/>
                  <a:latin typeface="Tahoma" panose="020B0604030504040204" pitchFamily="34" charset="0"/>
                  <a:ea typeface="Tahoma" panose="020B0604030504040204" pitchFamily="34" charset="0"/>
                </a:rPr>
                <a:t>	</a:t>
              </a:r>
              <a:r>
                <a:rPr lang="en-US" sz="800" b="1" spc="-30" dirty="0">
                  <a:effectLst/>
                  <a:latin typeface="Tahoma" panose="020B0604030504040204" pitchFamily="34" charset="0"/>
                  <a:ea typeface="Tahoma" panose="020B0604030504040204" pitchFamily="34" charset="0"/>
                </a:rPr>
                <a:t>(if </a:t>
              </a:r>
              <a:r>
                <a:rPr lang="en-US" sz="800" b="1" dirty="0">
                  <a:effectLst/>
                  <a:latin typeface="Tahoma" panose="020B0604030504040204" pitchFamily="34" charset="0"/>
                  <a:ea typeface="Tahoma" panose="020B0604030504040204" pitchFamily="34" charset="0"/>
                </a:rPr>
                <a:t>required)</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in</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a sequential and </a:t>
              </a:r>
              <a:r>
                <a:rPr lang="en-US" sz="800" b="1" spc="-20" dirty="0">
                  <a:effectLst/>
                  <a:latin typeface="Tahoma" panose="020B0604030504040204" pitchFamily="34" charset="0"/>
                  <a:ea typeface="Tahoma" panose="020B0604030504040204" pitchFamily="34" charset="0"/>
                </a:rPr>
                <a:t>not </a:t>
              </a:r>
              <a:r>
                <a:rPr lang="en-US" sz="800" b="1" spc="-10" dirty="0">
                  <a:effectLst/>
                  <a:latin typeface="Tahoma" panose="020B0604030504040204" pitchFamily="34" charset="0"/>
                  <a:ea typeface="Tahoma" panose="020B0604030504040204" pitchFamily="34" charset="0"/>
                </a:rPr>
                <a:t>simultaneous manner]</a:t>
              </a:r>
              <a:r>
                <a:rPr lang="en-US" sz="800" b="1" dirty="0">
                  <a:effectLst/>
                  <a:latin typeface="Tahoma" panose="020B0604030504040204" pitchFamily="34" charset="0"/>
                  <a:ea typeface="Tahoma" panose="020B0604030504040204" pitchFamily="34" charset="0"/>
                </a:rPr>
                <a:t>		</a:t>
              </a:r>
              <a:r>
                <a:rPr lang="en-US" sz="800" b="1" spc="-40" dirty="0">
                  <a:effectLst/>
                  <a:latin typeface="Tahoma" panose="020B0604030504040204" pitchFamily="34" charset="0"/>
                  <a:ea typeface="Tahoma" panose="020B0604030504040204" pitchFamily="34" charset="0"/>
                </a:rPr>
                <a:t>if </a:t>
              </a:r>
              <a:r>
                <a:rPr lang="en-US" sz="800" b="1" dirty="0">
                  <a:effectLst/>
                  <a:latin typeface="Tahoma" panose="020B0604030504040204" pitchFamily="34" charset="0"/>
                  <a:ea typeface="Tahoma" panose="020B0604030504040204" pitchFamily="34" charset="0"/>
                </a:rPr>
                <a:t>pricing</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is</a:t>
              </a:r>
              <a:r>
                <a:rPr lang="en-US" sz="800" b="1" spc="200" dirty="0">
                  <a:effectLst/>
                  <a:latin typeface="Tahoma" panose="020B0604030504040204" pitchFamily="34" charset="0"/>
                  <a:ea typeface="Tahoma" panose="020B0604030504040204" pitchFamily="34" charset="0"/>
                </a:rPr>
                <a:t> </a:t>
              </a:r>
              <a:r>
                <a:rPr lang="en-US" sz="800" b="1" dirty="0">
                  <a:effectLst/>
                  <a:latin typeface="Tahoma" panose="020B0604030504040204" pitchFamily="34" charset="0"/>
                  <a:ea typeface="Tahoma" panose="020B0604030504040204" pitchFamily="34" charset="0"/>
                </a:rPr>
                <a:t>not </a:t>
              </a:r>
              <a:r>
                <a:rPr lang="en-US" sz="800" b="1" spc="-10" dirty="0">
                  <a:effectLst/>
                  <a:latin typeface="Tahoma" panose="020B0604030504040204" pitchFamily="34" charset="0"/>
                  <a:ea typeface="Tahoma" panose="020B0604030504040204" pitchFamily="34" charset="0"/>
                </a:rPr>
                <a:t>market-related</a:t>
              </a:r>
              <a:endParaRPr lang="en-US" sz="1100" b="1" dirty="0">
                <a:effectLst/>
                <a:latin typeface="Tahoma" panose="020B0604030504040204" pitchFamily="34" charset="0"/>
                <a:ea typeface="Tahoma" panose="020B0604030504040204" pitchFamily="34" charset="0"/>
              </a:endParaRPr>
            </a:p>
          </p:txBody>
        </p:sp>
      </p:grpSp>
      <p:cxnSp>
        <p:nvCxnSpPr>
          <p:cNvPr id="44" name="Straight Connector 43">
            <a:extLst>
              <a:ext uri="{FF2B5EF4-FFF2-40B4-BE49-F238E27FC236}">
                <a16:creationId xmlns:a16="http://schemas.microsoft.com/office/drawing/2014/main" id="{B6A5C0F2-8706-42C3-A0E5-22835244B777}"/>
              </a:ext>
            </a:extLst>
          </p:cNvPr>
          <p:cNvCxnSpPr>
            <a:cxnSpLocks noChangeShapeType="1"/>
          </p:cNvCxnSpPr>
          <p:nvPr/>
        </p:nvCxnSpPr>
        <p:spPr bwMode="auto">
          <a:xfrm>
            <a:off x="5848350" y="7037705"/>
            <a:ext cx="7995285" cy="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ED527AEE-73AB-4F5C-9BFE-F0999C6A8EBC}"/>
              </a:ext>
            </a:extLst>
          </p:cNvPr>
          <p:cNvSpPr txBox="1"/>
          <p:nvPr/>
        </p:nvSpPr>
        <p:spPr>
          <a:xfrm>
            <a:off x="493038" y="1542007"/>
            <a:ext cx="962475" cy="276999"/>
          </a:xfrm>
          <a:prstGeom prst="rect">
            <a:avLst/>
          </a:prstGeom>
          <a:noFill/>
        </p:spPr>
        <p:txBody>
          <a:bodyPr wrap="square">
            <a:spAutoFit/>
          </a:bodyPr>
          <a:lstStyle/>
          <a:p>
            <a:pPr marL="0" marR="0" algn="just" fontAlgn="base"/>
            <a:r>
              <a:rPr lang="en-US" sz="1200" b="1" kern="1200" dirty="0">
                <a:solidFill>
                  <a:srgbClr val="000000"/>
                </a:solidFill>
                <a:effectLst/>
                <a:latin typeface="Tahoma" panose="020B0604030504040204" pitchFamily="34" charset="0"/>
                <a:ea typeface="Times New Roman" panose="02020603050405020304" pitchFamily="18" charset="0"/>
              </a:rPr>
              <a:t>Step 1</a:t>
            </a:r>
            <a:endParaRPr lang="en-US" sz="1200" dirty="0">
              <a:effectLst/>
              <a:latin typeface="Times New Roman" panose="02020603050405020304" pitchFamily="18" charset="0"/>
              <a:ea typeface="Times New Roman" panose="02020603050405020304" pitchFamily="18" charset="0"/>
            </a:endParaRPr>
          </a:p>
        </p:txBody>
      </p:sp>
      <p:sp>
        <p:nvSpPr>
          <p:cNvPr id="85" name="TextBox 84">
            <a:extLst>
              <a:ext uri="{FF2B5EF4-FFF2-40B4-BE49-F238E27FC236}">
                <a16:creationId xmlns:a16="http://schemas.microsoft.com/office/drawing/2014/main" id="{5E0D48C0-E27B-42F0-A2F8-0656BA6F8818}"/>
              </a:ext>
            </a:extLst>
          </p:cNvPr>
          <p:cNvSpPr txBox="1"/>
          <p:nvPr/>
        </p:nvSpPr>
        <p:spPr>
          <a:xfrm>
            <a:off x="1664501" y="1561737"/>
            <a:ext cx="1118386" cy="276999"/>
          </a:xfrm>
          <a:prstGeom prst="rect">
            <a:avLst/>
          </a:prstGeom>
          <a:noFill/>
        </p:spPr>
        <p:txBody>
          <a:bodyPr wrap="square">
            <a:spAutoFit/>
          </a:bodyPr>
          <a:lstStyle/>
          <a:p>
            <a:pPr marL="0" marR="0" algn="just" fontAlgn="base"/>
            <a:r>
              <a:rPr lang="en-US" sz="1200" b="1" kern="1200" dirty="0">
                <a:solidFill>
                  <a:srgbClr val="000000"/>
                </a:solidFill>
                <a:effectLst/>
                <a:latin typeface="Tahoma" panose="020B0604030504040204" pitchFamily="34" charset="0"/>
                <a:ea typeface="Times New Roman" panose="02020603050405020304" pitchFamily="18" charset="0"/>
              </a:rPr>
              <a:t>Step 2</a:t>
            </a:r>
            <a:endParaRPr lang="en-US" sz="1200" dirty="0">
              <a:effectLst/>
              <a:latin typeface="Times New Roman" panose="02020603050405020304" pitchFamily="18" charset="0"/>
              <a:ea typeface="Times New Roman" panose="02020603050405020304" pitchFamily="18" charset="0"/>
            </a:endParaRPr>
          </a:p>
        </p:txBody>
      </p:sp>
      <p:sp>
        <p:nvSpPr>
          <p:cNvPr id="86" name="TextBox 85">
            <a:extLst>
              <a:ext uri="{FF2B5EF4-FFF2-40B4-BE49-F238E27FC236}">
                <a16:creationId xmlns:a16="http://schemas.microsoft.com/office/drawing/2014/main" id="{7ACA8439-C07C-43B3-A7EF-931772E10A35}"/>
              </a:ext>
            </a:extLst>
          </p:cNvPr>
          <p:cNvSpPr txBox="1"/>
          <p:nvPr/>
        </p:nvSpPr>
        <p:spPr>
          <a:xfrm>
            <a:off x="134052" y="1885038"/>
            <a:ext cx="1234029" cy="461665"/>
          </a:xfrm>
          <a:prstGeom prst="rect">
            <a:avLst/>
          </a:prstGeom>
          <a:noFill/>
        </p:spPr>
        <p:txBody>
          <a:bodyPr wrap="square">
            <a:spAutoFit/>
          </a:bodyPr>
          <a:lstStyle/>
          <a:p>
            <a:r>
              <a:rPr lang="en-US" sz="1200" kern="1200" dirty="0">
                <a:solidFill>
                  <a:srgbClr val="000000"/>
                </a:solidFill>
                <a:effectLst/>
                <a:latin typeface="Tahoma" panose="020B0604030504040204" pitchFamily="34" charset="0"/>
                <a:ea typeface="Times New Roman" panose="02020603050405020304" pitchFamily="18" charset="0"/>
              </a:rPr>
              <a:t>Administrative </a:t>
            </a:r>
          </a:p>
          <a:p>
            <a:r>
              <a:rPr lang="en-US" sz="1200" kern="1200" dirty="0">
                <a:solidFill>
                  <a:srgbClr val="000000"/>
                </a:solidFill>
                <a:effectLst/>
                <a:latin typeface="Tahoma" panose="020B0604030504040204" pitchFamily="34" charset="0"/>
                <a:ea typeface="Times New Roman" panose="02020603050405020304" pitchFamily="18" charset="0"/>
              </a:rPr>
              <a:t>responsiveness</a:t>
            </a:r>
            <a:endParaRPr lang="en-US" sz="1200" dirty="0"/>
          </a:p>
        </p:txBody>
      </p:sp>
      <p:sp>
        <p:nvSpPr>
          <p:cNvPr id="87" name="TextBox 86">
            <a:extLst>
              <a:ext uri="{FF2B5EF4-FFF2-40B4-BE49-F238E27FC236}">
                <a16:creationId xmlns:a16="http://schemas.microsoft.com/office/drawing/2014/main" id="{3F74A62E-B25B-4ACD-9AF7-B445C16A6540}"/>
              </a:ext>
            </a:extLst>
          </p:cNvPr>
          <p:cNvSpPr txBox="1"/>
          <p:nvPr/>
        </p:nvSpPr>
        <p:spPr>
          <a:xfrm>
            <a:off x="2710464" y="1745899"/>
            <a:ext cx="1835717" cy="253916"/>
          </a:xfrm>
          <a:prstGeom prst="rect">
            <a:avLst/>
          </a:prstGeom>
          <a:noFill/>
        </p:spPr>
        <p:txBody>
          <a:bodyPr wrap="square">
            <a:spAutoFit/>
          </a:bodyPr>
          <a:lstStyle/>
          <a:p>
            <a:pPr marL="0" marR="0" algn="just" fontAlgn="base"/>
            <a:r>
              <a:rPr lang="en-US" sz="1050" b="1" kern="1200" dirty="0">
                <a:solidFill>
                  <a:srgbClr val="000000"/>
                </a:solidFill>
                <a:effectLst/>
                <a:latin typeface="Tahoma" panose="020B0604030504040204" pitchFamily="34" charset="0"/>
                <a:ea typeface="Times New Roman" panose="02020603050405020304" pitchFamily="18" charset="0"/>
              </a:rPr>
              <a:t>MINIMUM THRESHOLDS</a:t>
            </a:r>
            <a:endParaRPr lang="en-US" sz="1050" b="1" dirty="0">
              <a:effectLst/>
              <a:latin typeface="Times New Roman" panose="02020603050405020304" pitchFamily="18" charset="0"/>
              <a:ea typeface="Times New Roman" panose="02020603050405020304" pitchFamily="18" charset="0"/>
            </a:endParaRPr>
          </a:p>
        </p:txBody>
      </p:sp>
      <p:sp>
        <p:nvSpPr>
          <p:cNvPr id="88" name="TextBox 87">
            <a:extLst>
              <a:ext uri="{FF2B5EF4-FFF2-40B4-BE49-F238E27FC236}">
                <a16:creationId xmlns:a16="http://schemas.microsoft.com/office/drawing/2014/main" id="{8C08ACDE-25C5-49D1-A302-346F7C966AB3}"/>
              </a:ext>
            </a:extLst>
          </p:cNvPr>
          <p:cNvSpPr txBox="1"/>
          <p:nvPr/>
        </p:nvSpPr>
        <p:spPr>
          <a:xfrm>
            <a:off x="2854592" y="1476270"/>
            <a:ext cx="1790062" cy="276999"/>
          </a:xfrm>
          <a:prstGeom prst="rect">
            <a:avLst/>
          </a:prstGeom>
          <a:noFill/>
        </p:spPr>
        <p:txBody>
          <a:bodyPr wrap="square">
            <a:spAutoFit/>
          </a:bodyPr>
          <a:lstStyle/>
          <a:p>
            <a:pPr marL="0" marR="0" algn="just" fontAlgn="base"/>
            <a:r>
              <a:rPr lang="en-US" sz="1200" b="1" kern="1200" dirty="0">
                <a:solidFill>
                  <a:srgbClr val="000000"/>
                </a:solidFill>
                <a:effectLst/>
                <a:latin typeface="Tahoma" panose="020B0604030504040204" pitchFamily="34" charset="0"/>
                <a:ea typeface="Times New Roman" panose="02020603050405020304" pitchFamily="18" charset="0"/>
              </a:rPr>
              <a:t>Step 3</a:t>
            </a:r>
            <a:endParaRPr lang="en-US" sz="1200" dirty="0">
              <a:effectLst/>
              <a:latin typeface="Times New Roman" panose="02020603050405020304" pitchFamily="18" charset="0"/>
              <a:ea typeface="Times New Roman" panose="02020603050405020304" pitchFamily="18" charset="0"/>
            </a:endParaRPr>
          </a:p>
        </p:txBody>
      </p:sp>
      <p:sp>
        <p:nvSpPr>
          <p:cNvPr id="89" name="TextBox 88">
            <a:extLst>
              <a:ext uri="{FF2B5EF4-FFF2-40B4-BE49-F238E27FC236}">
                <a16:creationId xmlns:a16="http://schemas.microsoft.com/office/drawing/2014/main" id="{F880F970-84DF-445E-9DFD-FD3F32B949FF}"/>
              </a:ext>
            </a:extLst>
          </p:cNvPr>
          <p:cNvSpPr txBox="1"/>
          <p:nvPr/>
        </p:nvSpPr>
        <p:spPr>
          <a:xfrm>
            <a:off x="4767646" y="1671735"/>
            <a:ext cx="1118386" cy="276999"/>
          </a:xfrm>
          <a:prstGeom prst="rect">
            <a:avLst/>
          </a:prstGeom>
          <a:noFill/>
        </p:spPr>
        <p:txBody>
          <a:bodyPr wrap="square">
            <a:spAutoFit/>
          </a:bodyPr>
          <a:lstStyle/>
          <a:p>
            <a:pPr marL="0" marR="0" algn="just" fontAlgn="base"/>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4</a:t>
            </a:r>
            <a:endParaRPr lang="en-US" sz="1200" dirty="0">
              <a:effectLst/>
              <a:latin typeface="Times New Roman" panose="02020603050405020304" pitchFamily="18" charset="0"/>
              <a:ea typeface="Times New Roman" panose="02020603050405020304" pitchFamily="18" charset="0"/>
            </a:endParaRPr>
          </a:p>
        </p:txBody>
      </p:sp>
      <p:sp>
        <p:nvSpPr>
          <p:cNvPr id="90" name="TextBox 89">
            <a:extLst>
              <a:ext uri="{FF2B5EF4-FFF2-40B4-BE49-F238E27FC236}">
                <a16:creationId xmlns:a16="http://schemas.microsoft.com/office/drawing/2014/main" id="{B95A6388-82E3-483F-9EAC-21E0C3905F9E}"/>
              </a:ext>
            </a:extLst>
          </p:cNvPr>
          <p:cNvSpPr txBox="1"/>
          <p:nvPr/>
        </p:nvSpPr>
        <p:spPr>
          <a:xfrm>
            <a:off x="6156725" y="1614223"/>
            <a:ext cx="1567663" cy="369332"/>
          </a:xfrm>
          <a:prstGeom prst="rect">
            <a:avLst/>
          </a:prstGeom>
          <a:noFill/>
        </p:spPr>
        <p:txBody>
          <a:bodyPr wrap="square">
            <a:spAutoFit/>
          </a:bodyPr>
          <a:lstStyle/>
          <a:p>
            <a:pPr marL="0" marR="0" algn="just" fontAlgn="base"/>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5</a:t>
            </a:r>
            <a:endParaRPr lang="en-US" sz="3200" dirty="0">
              <a:effectLst/>
              <a:latin typeface="Times New Roman" panose="02020603050405020304" pitchFamily="18" charset="0"/>
              <a:ea typeface="Times New Roman" panose="02020603050405020304" pitchFamily="18" charset="0"/>
            </a:endParaRPr>
          </a:p>
        </p:txBody>
      </p:sp>
      <p:sp>
        <p:nvSpPr>
          <p:cNvPr id="91" name="TextBox 90">
            <a:extLst>
              <a:ext uri="{FF2B5EF4-FFF2-40B4-BE49-F238E27FC236}">
                <a16:creationId xmlns:a16="http://schemas.microsoft.com/office/drawing/2014/main" id="{BD858C06-93F9-466C-8137-517150079088}"/>
              </a:ext>
            </a:extLst>
          </p:cNvPr>
          <p:cNvSpPr txBox="1"/>
          <p:nvPr/>
        </p:nvSpPr>
        <p:spPr>
          <a:xfrm>
            <a:off x="7959793" y="1601139"/>
            <a:ext cx="2218353" cy="369332"/>
          </a:xfrm>
          <a:prstGeom prst="rect">
            <a:avLst/>
          </a:prstGeom>
          <a:noFill/>
        </p:spPr>
        <p:txBody>
          <a:bodyPr wrap="square">
            <a:spAutoFit/>
          </a:bodyPr>
          <a:lstStyle/>
          <a:p>
            <a:pPr marL="0" marR="0" algn="just" fontAlgn="base"/>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6</a:t>
            </a:r>
            <a:endParaRPr lang="en-US" sz="3200" dirty="0">
              <a:effectLst/>
              <a:latin typeface="Times New Roman" panose="02020603050405020304" pitchFamily="18" charset="0"/>
              <a:ea typeface="Times New Roman" panose="02020603050405020304" pitchFamily="18" charset="0"/>
            </a:endParaRPr>
          </a:p>
        </p:txBody>
      </p:sp>
      <p:sp>
        <p:nvSpPr>
          <p:cNvPr id="92" name="TextBox 91">
            <a:extLst>
              <a:ext uri="{FF2B5EF4-FFF2-40B4-BE49-F238E27FC236}">
                <a16:creationId xmlns:a16="http://schemas.microsoft.com/office/drawing/2014/main" id="{F1001DF8-A5F2-4E5B-88CB-09948F051917}"/>
              </a:ext>
            </a:extLst>
          </p:cNvPr>
          <p:cNvSpPr txBox="1"/>
          <p:nvPr/>
        </p:nvSpPr>
        <p:spPr>
          <a:xfrm>
            <a:off x="9845992" y="1586591"/>
            <a:ext cx="1790062" cy="369332"/>
          </a:xfrm>
          <a:prstGeom prst="rect">
            <a:avLst/>
          </a:prstGeom>
          <a:noFill/>
        </p:spPr>
        <p:txBody>
          <a:bodyPr wrap="square">
            <a:spAutoFit/>
          </a:bodyPr>
          <a:lstStyle/>
          <a:p>
            <a:pPr marL="0" marR="0" algn="just" fontAlgn="base"/>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7</a:t>
            </a:r>
            <a:endParaRPr lang="en-US" sz="3200" dirty="0">
              <a:effectLst/>
              <a:latin typeface="Times New Roman" panose="02020603050405020304" pitchFamily="18" charset="0"/>
              <a:ea typeface="Times New Roman" panose="02020603050405020304" pitchFamily="18" charset="0"/>
            </a:endParaRPr>
          </a:p>
        </p:txBody>
      </p:sp>
      <p:sp>
        <p:nvSpPr>
          <p:cNvPr id="93" name="TextBox 92">
            <a:extLst>
              <a:ext uri="{FF2B5EF4-FFF2-40B4-BE49-F238E27FC236}">
                <a16:creationId xmlns:a16="http://schemas.microsoft.com/office/drawing/2014/main" id="{B10D6954-4A54-4230-98C6-EFF37794881F}"/>
              </a:ext>
            </a:extLst>
          </p:cNvPr>
          <p:cNvSpPr txBox="1"/>
          <p:nvPr/>
        </p:nvSpPr>
        <p:spPr>
          <a:xfrm>
            <a:off x="9734342" y="2992815"/>
            <a:ext cx="1365067" cy="1477328"/>
          </a:xfrm>
          <a:prstGeom prst="rect">
            <a:avLst/>
          </a:prstGeom>
          <a:noFill/>
        </p:spPr>
        <p:txBody>
          <a:bodyPr wrap="square">
            <a:spAutoFit/>
          </a:bodyPr>
          <a:lstStyle/>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Award</a:t>
            </a:r>
            <a:r>
              <a:rPr lang="en-US" sz="1800" kern="1200" dirty="0">
                <a:solidFill>
                  <a:srgbClr val="000000"/>
                </a:solidFill>
                <a:effectLst/>
                <a:latin typeface="Tahoma" panose="020B0604030504040204" pitchFamily="34" charset="0"/>
                <a:ea typeface="Times New Roman" panose="02020603050405020304" pitchFamily="18" charset="0"/>
              </a:rPr>
              <a:t> of business and conclusion of contract</a:t>
            </a:r>
            <a:endParaRPr lang="en-US" sz="3600" dirty="0">
              <a:effectLst/>
              <a:latin typeface="Times New Roman" panose="02020603050405020304" pitchFamily="18" charset="0"/>
              <a:ea typeface="Times New Roman" panose="02020603050405020304" pitchFamily="18" charset="0"/>
            </a:endParaRPr>
          </a:p>
        </p:txBody>
      </p:sp>
      <p:sp>
        <p:nvSpPr>
          <p:cNvPr id="94" name="TextBox 93">
            <a:extLst>
              <a:ext uri="{FF2B5EF4-FFF2-40B4-BE49-F238E27FC236}">
                <a16:creationId xmlns:a16="http://schemas.microsoft.com/office/drawing/2014/main" id="{792300BB-0762-451D-8932-906A1B3CBA04}"/>
              </a:ext>
            </a:extLst>
          </p:cNvPr>
          <p:cNvSpPr txBox="1"/>
          <p:nvPr/>
        </p:nvSpPr>
        <p:spPr>
          <a:xfrm>
            <a:off x="7667991" y="3050178"/>
            <a:ext cx="1827754" cy="2677656"/>
          </a:xfrm>
          <a:prstGeom prst="rect">
            <a:avLst/>
          </a:prstGeom>
          <a:noFill/>
        </p:spPr>
        <p:txBody>
          <a:bodyPr wrap="square">
            <a:spAutoFit/>
          </a:bodyPr>
          <a:lstStyle/>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Selection of the preferred bidder. </a:t>
            </a:r>
            <a:endParaRPr lang="en-US" sz="14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fontAlgn="base">
              <a:spcBef>
                <a:spcPts val="0"/>
              </a:spcBef>
              <a:spcAft>
                <a:spcPts val="0"/>
              </a:spcAft>
            </a:pPr>
            <a:r>
              <a:rPr lang="en-US" sz="1400" kern="1200" dirty="0">
                <a:solidFill>
                  <a:srgbClr val="000000"/>
                </a:solidFill>
                <a:effectLst/>
                <a:latin typeface="Tahoma" panose="020B0604030504040204" pitchFamily="34" charset="0"/>
                <a:ea typeface="Times New Roman" panose="02020603050405020304" pitchFamily="18" charset="0"/>
              </a:rPr>
              <a:t>(Objective criterion to justify award to someone other than the highest ranked bidder must have been stated in the bid documents and can be used at this stage, if applicable)</a:t>
            </a:r>
            <a:endParaRPr lang="en-US" sz="1400" dirty="0">
              <a:effectLst/>
              <a:latin typeface="Times New Roman" panose="02020603050405020304" pitchFamily="18" charset="0"/>
              <a:ea typeface="Times New Roman" panose="02020603050405020304" pitchFamily="18" charset="0"/>
            </a:endParaRPr>
          </a:p>
        </p:txBody>
      </p:sp>
      <p:sp>
        <p:nvSpPr>
          <p:cNvPr id="96" name="TextBox 95">
            <a:extLst>
              <a:ext uri="{FF2B5EF4-FFF2-40B4-BE49-F238E27FC236}">
                <a16:creationId xmlns:a16="http://schemas.microsoft.com/office/drawing/2014/main" id="{51947150-D996-4E58-B8DA-3478AE47D1F0}"/>
              </a:ext>
            </a:extLst>
          </p:cNvPr>
          <p:cNvSpPr txBox="1"/>
          <p:nvPr/>
        </p:nvSpPr>
        <p:spPr>
          <a:xfrm>
            <a:off x="4595055" y="2759582"/>
            <a:ext cx="1118387" cy="938719"/>
          </a:xfrm>
          <a:prstGeom prst="rect">
            <a:avLst/>
          </a:prstGeom>
          <a:noFill/>
        </p:spPr>
        <p:txBody>
          <a:bodyPr wrap="square">
            <a:spAutoFit/>
          </a:bodyPr>
          <a:lstStyle/>
          <a:p>
            <a:r>
              <a:rPr lang="en-US" sz="1100" dirty="0"/>
              <a:t>Price (90)</a:t>
            </a:r>
          </a:p>
          <a:p>
            <a:endParaRPr lang="en-US" sz="1100" dirty="0"/>
          </a:p>
          <a:p>
            <a:endParaRPr lang="en-US" sz="1100" dirty="0"/>
          </a:p>
          <a:p>
            <a:r>
              <a:rPr lang="en-US" sz="1100" dirty="0"/>
              <a:t>B-BBEE  scorecard (10)</a:t>
            </a:r>
          </a:p>
        </p:txBody>
      </p:sp>
      <p:sp>
        <p:nvSpPr>
          <p:cNvPr id="97" name="TextBox 96">
            <a:extLst>
              <a:ext uri="{FF2B5EF4-FFF2-40B4-BE49-F238E27FC236}">
                <a16:creationId xmlns:a16="http://schemas.microsoft.com/office/drawing/2014/main" id="{3D93923B-96E0-4552-A583-1E2691F18FF9}"/>
              </a:ext>
            </a:extLst>
          </p:cNvPr>
          <p:cNvSpPr txBox="1"/>
          <p:nvPr/>
        </p:nvSpPr>
        <p:spPr>
          <a:xfrm>
            <a:off x="4555138" y="4149811"/>
            <a:ext cx="1686169" cy="584775"/>
          </a:xfrm>
          <a:prstGeom prst="rect">
            <a:avLst/>
          </a:prstGeom>
          <a:noFill/>
        </p:spPr>
        <p:txBody>
          <a:bodyPr wrap="square">
            <a:spAutoFit/>
          </a:bodyPr>
          <a:lstStyle/>
          <a:p>
            <a:pPr marL="0" marR="0" algn="just" fontAlgn="base"/>
            <a:r>
              <a:rPr lang="en-US" sz="1600" kern="1200" dirty="0">
                <a:solidFill>
                  <a:srgbClr val="000000"/>
                </a:solidFill>
                <a:effectLst/>
                <a:latin typeface="Tahoma" panose="020B0604030504040204" pitchFamily="34" charset="0"/>
                <a:ea typeface="Times New Roman" panose="02020603050405020304" pitchFamily="18" charset="0"/>
              </a:rPr>
              <a:t>WEIGHTED  SCORE</a:t>
            </a:r>
            <a:endParaRPr lang="en-US" sz="1600" dirty="0">
              <a:effectLst/>
              <a:latin typeface="Times New Roman" panose="02020603050405020304" pitchFamily="18" charset="0"/>
              <a:ea typeface="Times New Roman" panose="02020603050405020304" pitchFamily="18" charset="0"/>
            </a:endParaRPr>
          </a:p>
        </p:txBody>
      </p:sp>
      <p:sp>
        <p:nvSpPr>
          <p:cNvPr id="98" name="TextBox 97">
            <a:extLst>
              <a:ext uri="{FF2B5EF4-FFF2-40B4-BE49-F238E27FC236}">
                <a16:creationId xmlns:a16="http://schemas.microsoft.com/office/drawing/2014/main" id="{ACFA35CD-EAE3-421E-8C2E-557EE1EB7AAD}"/>
              </a:ext>
            </a:extLst>
          </p:cNvPr>
          <p:cNvSpPr txBox="1"/>
          <p:nvPr/>
        </p:nvSpPr>
        <p:spPr>
          <a:xfrm>
            <a:off x="4688667" y="1980359"/>
            <a:ext cx="1407334" cy="461665"/>
          </a:xfrm>
          <a:prstGeom prst="rect">
            <a:avLst/>
          </a:prstGeom>
          <a:noFill/>
        </p:spPr>
        <p:txBody>
          <a:bodyPr wrap="square">
            <a:spAutoFit/>
          </a:bodyPr>
          <a:lstStyle/>
          <a:p>
            <a:pPr marL="0" marR="0" algn="just" fontAlgn="base"/>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Weighted</a:t>
            </a:r>
          </a:p>
          <a:p>
            <a:pPr marL="0" marR="0" algn="just" fontAlgn="base"/>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scoring / 100***</a:t>
            </a:r>
            <a:endParaRPr lang="en-US" sz="1200" dirty="0">
              <a:effectLst/>
              <a:latin typeface="Times New Roman" panose="02020603050405020304" pitchFamily="18" charset="0"/>
              <a:ea typeface="Times New Roman" panose="02020603050405020304" pitchFamily="18" charset="0"/>
            </a:endParaRPr>
          </a:p>
        </p:txBody>
      </p:sp>
      <p:sp>
        <p:nvSpPr>
          <p:cNvPr id="99" name="TextBox 98">
            <a:extLst>
              <a:ext uri="{FF2B5EF4-FFF2-40B4-BE49-F238E27FC236}">
                <a16:creationId xmlns:a16="http://schemas.microsoft.com/office/drawing/2014/main" id="{D1802DAD-2F3F-4168-9410-7C2A09E06024}"/>
              </a:ext>
            </a:extLst>
          </p:cNvPr>
          <p:cNvSpPr txBox="1"/>
          <p:nvPr/>
        </p:nvSpPr>
        <p:spPr>
          <a:xfrm>
            <a:off x="2600787" y="2050886"/>
            <a:ext cx="1790062" cy="461665"/>
          </a:xfrm>
          <a:prstGeom prst="rect">
            <a:avLst/>
          </a:prstGeom>
          <a:noFill/>
        </p:spPr>
        <p:txBody>
          <a:bodyPr wrap="square">
            <a:spAutoFit/>
          </a:bodyPr>
          <a:lstStyle/>
          <a:p>
            <a:pPr marL="0" marR="0" algn="ctr" fontAlgn="base"/>
            <a:r>
              <a:rPr lang="en-US" sz="1200" kern="1200" dirty="0">
                <a:solidFill>
                  <a:srgbClr val="000000"/>
                </a:solidFill>
                <a:effectLst/>
                <a:latin typeface="Tahoma" panose="020B0604030504040204" pitchFamily="34" charset="0"/>
                <a:ea typeface="Times New Roman" panose="02020603050405020304" pitchFamily="18" charset="0"/>
              </a:rPr>
              <a:t>Functionality/ technical**</a:t>
            </a:r>
            <a:endParaRPr lang="en-US" sz="1200" dirty="0">
              <a:effectLst/>
              <a:latin typeface="Times New Roman" panose="02020603050405020304" pitchFamily="18" charset="0"/>
              <a:ea typeface="Times New Roman" panose="02020603050405020304" pitchFamily="18" charset="0"/>
            </a:endParaRPr>
          </a:p>
        </p:txBody>
      </p:sp>
      <p:sp>
        <p:nvSpPr>
          <p:cNvPr id="100" name="TextBox 99">
            <a:extLst>
              <a:ext uri="{FF2B5EF4-FFF2-40B4-BE49-F238E27FC236}">
                <a16:creationId xmlns:a16="http://schemas.microsoft.com/office/drawing/2014/main" id="{9DD8F350-91D3-4CBB-9140-9980B725DB6B}"/>
              </a:ext>
            </a:extLst>
          </p:cNvPr>
          <p:cNvSpPr txBox="1"/>
          <p:nvPr/>
        </p:nvSpPr>
        <p:spPr>
          <a:xfrm>
            <a:off x="2809879" y="2432964"/>
            <a:ext cx="1410011" cy="646331"/>
          </a:xfrm>
          <a:prstGeom prst="rect">
            <a:avLst/>
          </a:prstGeom>
          <a:noFill/>
        </p:spPr>
        <p:txBody>
          <a:bodyPr wrap="square">
            <a:spAutoFit/>
          </a:bodyPr>
          <a:lstStyle/>
          <a:p>
            <a:pPr marL="0" marR="0" algn="ctr" fontAlgn="base">
              <a:spcBef>
                <a:spcPts val="0"/>
              </a:spcBef>
              <a:spcAft>
                <a:spcPts val="0"/>
              </a:spcAft>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 </a:t>
            </a:r>
            <a:r>
              <a:rPr lang="en-US" sz="1200" b="1" kern="1200" dirty="0">
                <a:solidFill>
                  <a:srgbClr val="000000"/>
                </a:solidFill>
                <a:effectLst/>
                <a:latin typeface="Tahoma" panose="020B0604030504040204" pitchFamily="34" charset="0"/>
                <a:ea typeface="Times New Roman" panose="02020603050405020304" pitchFamily="18" charset="0"/>
              </a:rPr>
              <a:t>points</a:t>
            </a:r>
            <a:endParaRPr lang="en-US" sz="1200" dirty="0">
              <a:effectLst/>
              <a:latin typeface="Times New Roman" panose="02020603050405020304" pitchFamily="18" charset="0"/>
              <a:ea typeface="Times New Roman" panose="02020603050405020304" pitchFamily="18" charset="0"/>
            </a:endParaRPr>
          </a:p>
          <a:p>
            <a:pPr marL="0" marR="0" algn="ctr" fontAlgn="base">
              <a:spcBef>
                <a:spcPts val="0"/>
              </a:spcBef>
              <a:spcAft>
                <a:spcPts val="0"/>
              </a:spcAft>
            </a:pPr>
            <a:r>
              <a:rPr lang="en-US" sz="1200" kern="1200" dirty="0">
                <a:solidFill>
                  <a:srgbClr val="000000"/>
                </a:solidFill>
                <a:effectLst/>
                <a:latin typeface="Tahoma" panose="020B0604030504040204" pitchFamily="34" charset="0"/>
                <a:ea typeface="Times New Roman" panose="02020603050405020304" pitchFamily="18" charset="0"/>
              </a:rPr>
              <a:t>Minimum Threshold</a:t>
            </a:r>
            <a:endParaRPr lang="en-US" sz="1200" dirty="0">
              <a:effectLst/>
              <a:latin typeface="Times New Roman" panose="02020603050405020304" pitchFamily="18" charset="0"/>
              <a:ea typeface="Times New Roman" panose="02020603050405020304" pitchFamily="18" charset="0"/>
            </a:endParaRPr>
          </a:p>
        </p:txBody>
      </p:sp>
      <p:sp>
        <p:nvSpPr>
          <p:cNvPr id="101" name="TextBox 100">
            <a:extLst>
              <a:ext uri="{FF2B5EF4-FFF2-40B4-BE49-F238E27FC236}">
                <a16:creationId xmlns:a16="http://schemas.microsoft.com/office/drawing/2014/main" id="{CE557A1D-CEBD-49D6-9236-5A066DED93BB}"/>
              </a:ext>
            </a:extLst>
          </p:cNvPr>
          <p:cNvSpPr txBox="1"/>
          <p:nvPr/>
        </p:nvSpPr>
        <p:spPr>
          <a:xfrm>
            <a:off x="2782702" y="4812061"/>
            <a:ext cx="1737397" cy="1169551"/>
          </a:xfrm>
          <a:prstGeom prst="rect">
            <a:avLst/>
          </a:prstGeom>
          <a:noFill/>
        </p:spPr>
        <p:txBody>
          <a:bodyPr wrap="square">
            <a:spAutoFit/>
          </a:bodyPr>
          <a:lstStyle/>
          <a:p>
            <a:pPr marL="0" marR="0" algn="just" fontAlgn="base"/>
            <a:r>
              <a:rPr lang="en-US" sz="1400" kern="1200" dirty="0">
                <a:solidFill>
                  <a:srgbClr val="000000"/>
                </a:solidFill>
                <a:effectLst/>
                <a:latin typeface="Tahoma" panose="020B0604030504040204" pitchFamily="34" charset="0"/>
                <a:ea typeface="Times New Roman" panose="02020603050405020304" pitchFamily="18" charset="0"/>
              </a:rPr>
              <a:t>Technical / Functional criteria &amp; weightings must be stipulated in the tender document</a:t>
            </a:r>
            <a:endParaRPr lang="en-US" sz="1400" dirty="0">
              <a:effectLst/>
              <a:latin typeface="Times New Roman" panose="02020603050405020304" pitchFamily="18" charset="0"/>
              <a:ea typeface="Times New Roman" panose="02020603050405020304" pitchFamily="18" charset="0"/>
            </a:endParaRPr>
          </a:p>
        </p:txBody>
      </p:sp>
      <p:sp>
        <p:nvSpPr>
          <p:cNvPr id="102" name="TextBox 101">
            <a:extLst>
              <a:ext uri="{FF2B5EF4-FFF2-40B4-BE49-F238E27FC236}">
                <a16:creationId xmlns:a16="http://schemas.microsoft.com/office/drawing/2014/main" id="{70530604-DCED-4F71-B4E1-4E65F765DFF8}"/>
              </a:ext>
            </a:extLst>
          </p:cNvPr>
          <p:cNvSpPr txBox="1"/>
          <p:nvPr/>
        </p:nvSpPr>
        <p:spPr>
          <a:xfrm>
            <a:off x="207194" y="2276753"/>
            <a:ext cx="1264014" cy="646331"/>
          </a:xfrm>
          <a:prstGeom prst="rect">
            <a:avLst/>
          </a:prstGeom>
          <a:noFill/>
        </p:spPr>
        <p:txBody>
          <a:bodyPr wrap="square">
            <a:spAutoFit/>
          </a:bodyPr>
          <a:lstStyle/>
          <a:p>
            <a:pPr marL="0" marR="0" algn="just" fontAlgn="base"/>
            <a:r>
              <a:rPr lang="en-US" sz="1200" kern="1200" dirty="0">
                <a:solidFill>
                  <a:srgbClr val="000000"/>
                </a:solidFill>
                <a:effectLst/>
                <a:latin typeface="Tahoma" panose="020B0604030504040204" pitchFamily="34" charset="0"/>
                <a:ea typeface="Times New Roman" panose="02020603050405020304" pitchFamily="18" charset="0"/>
              </a:rPr>
              <a:t>Returnable documents/ schedules</a:t>
            </a:r>
            <a:endParaRPr lang="en-US" sz="1200" dirty="0">
              <a:effectLst/>
              <a:latin typeface="Times New Roman" panose="02020603050405020304" pitchFamily="18" charset="0"/>
              <a:ea typeface="Times New Roman" panose="02020603050405020304" pitchFamily="18" charset="0"/>
            </a:endParaRPr>
          </a:p>
        </p:txBody>
      </p:sp>
      <p:sp>
        <p:nvSpPr>
          <p:cNvPr id="103" name="TextBox 102">
            <a:extLst>
              <a:ext uri="{FF2B5EF4-FFF2-40B4-BE49-F238E27FC236}">
                <a16:creationId xmlns:a16="http://schemas.microsoft.com/office/drawing/2014/main" id="{18735A95-4719-4758-8CC0-9952AFB97DA0}"/>
              </a:ext>
            </a:extLst>
          </p:cNvPr>
          <p:cNvSpPr txBox="1"/>
          <p:nvPr/>
        </p:nvSpPr>
        <p:spPr>
          <a:xfrm>
            <a:off x="1796418" y="2304264"/>
            <a:ext cx="847828" cy="553998"/>
          </a:xfrm>
          <a:prstGeom prst="rect">
            <a:avLst/>
          </a:prstGeom>
          <a:noFill/>
        </p:spPr>
        <p:txBody>
          <a:bodyPr wrap="square">
            <a:spAutoFit/>
          </a:bodyPr>
          <a:lstStyle/>
          <a:p>
            <a:pPr marL="0" marR="0" algn="just" fontAlgn="base"/>
            <a:r>
              <a:rPr lang="en-US" sz="1000" kern="1200" dirty="0">
                <a:solidFill>
                  <a:srgbClr val="000000"/>
                </a:solidFill>
                <a:effectLst/>
                <a:latin typeface="Tahoma" panose="020B0604030504040204" pitchFamily="34" charset="0"/>
                <a:ea typeface="Times New Roman" panose="02020603050405020304" pitchFamily="18" charset="0"/>
              </a:rPr>
              <a:t>Pre-qualification</a:t>
            </a:r>
            <a:endParaRPr lang="en-US" sz="1000" dirty="0">
              <a:effectLst/>
              <a:latin typeface="Times New Roman" panose="02020603050405020304" pitchFamily="18" charset="0"/>
              <a:ea typeface="Times New Roman" panose="02020603050405020304" pitchFamily="18" charset="0"/>
            </a:endParaRPr>
          </a:p>
        </p:txBody>
      </p:sp>
      <p:sp>
        <p:nvSpPr>
          <p:cNvPr id="104" name="TextBox 103">
            <a:extLst>
              <a:ext uri="{FF2B5EF4-FFF2-40B4-BE49-F238E27FC236}">
                <a16:creationId xmlns:a16="http://schemas.microsoft.com/office/drawing/2014/main" id="{11CFDB6B-8741-4914-8BFD-CAAA60D4DC62}"/>
              </a:ext>
            </a:extLst>
          </p:cNvPr>
          <p:cNvSpPr txBox="1"/>
          <p:nvPr/>
        </p:nvSpPr>
        <p:spPr>
          <a:xfrm>
            <a:off x="1543201" y="1926144"/>
            <a:ext cx="1737397" cy="400110"/>
          </a:xfrm>
          <a:prstGeom prst="rect">
            <a:avLst/>
          </a:prstGeom>
          <a:noFill/>
        </p:spPr>
        <p:txBody>
          <a:bodyPr wrap="square">
            <a:spAutoFit/>
          </a:bodyPr>
          <a:lstStyle/>
          <a:p>
            <a:pPr marL="0" marR="0" algn="just" fontAlgn="base"/>
            <a:r>
              <a:rPr lang="en-US" sz="1000" kern="1200" dirty="0">
                <a:solidFill>
                  <a:srgbClr val="000000"/>
                </a:solidFill>
                <a:effectLst/>
                <a:latin typeface="Tahoma" panose="020B0604030504040204" pitchFamily="34" charset="0"/>
                <a:ea typeface="Times New Roman" panose="02020603050405020304" pitchFamily="18" charset="0"/>
              </a:rPr>
              <a:t>Substantive </a:t>
            </a:r>
          </a:p>
          <a:p>
            <a:pPr marL="0" marR="0" algn="just" fontAlgn="base"/>
            <a:r>
              <a:rPr lang="en-US" sz="1000" kern="1200" dirty="0">
                <a:solidFill>
                  <a:srgbClr val="000000"/>
                </a:solidFill>
                <a:effectLst/>
                <a:latin typeface="Tahoma" panose="020B0604030504040204" pitchFamily="34" charset="0"/>
                <a:ea typeface="Times New Roman" panose="02020603050405020304" pitchFamily="18" charset="0"/>
              </a:rPr>
              <a:t>responsiveness</a:t>
            </a:r>
            <a:endParaRPr lang="en-US" sz="1000" dirty="0">
              <a:effectLst/>
              <a:latin typeface="Times New Roman" panose="02020603050405020304" pitchFamily="18" charset="0"/>
              <a:ea typeface="Times New Roman" panose="02020603050405020304" pitchFamily="18" charset="0"/>
            </a:endParaRPr>
          </a:p>
        </p:txBody>
      </p:sp>
      <p:sp>
        <p:nvSpPr>
          <p:cNvPr id="105" name="TextBox 104">
            <a:extLst>
              <a:ext uri="{FF2B5EF4-FFF2-40B4-BE49-F238E27FC236}">
                <a16:creationId xmlns:a16="http://schemas.microsoft.com/office/drawing/2014/main" id="{965D0652-73C5-4806-9D8D-8BCCA33D7E5F}"/>
              </a:ext>
            </a:extLst>
          </p:cNvPr>
          <p:cNvSpPr txBox="1"/>
          <p:nvPr/>
        </p:nvSpPr>
        <p:spPr>
          <a:xfrm>
            <a:off x="54800" y="3475782"/>
            <a:ext cx="2031610" cy="707886"/>
          </a:xfrm>
          <a:prstGeom prst="rect">
            <a:avLst/>
          </a:prstGeom>
          <a:noFill/>
        </p:spPr>
        <p:txBody>
          <a:bodyPr wrap="square">
            <a:spAutoFit/>
          </a:bodyPr>
          <a:lstStyle/>
          <a:p>
            <a:pPr marL="0" marR="0" algn="ctr" fontAlgn="base">
              <a:spcBef>
                <a:spcPts val="0"/>
              </a:spcBef>
              <a:spcAft>
                <a:spcPts val="0"/>
              </a:spcAft>
            </a:pPr>
            <a:r>
              <a:rPr lang="en-ZA" sz="1000" kern="1200" dirty="0">
                <a:solidFill>
                  <a:srgbClr val="000000"/>
                </a:solidFill>
                <a:effectLst/>
                <a:latin typeface="Tahoma" panose="020B0604030504040204" pitchFamily="34" charset="0"/>
                <a:ea typeface="Times New Roman" panose="02020603050405020304" pitchFamily="18" charset="0"/>
              </a:rPr>
              <a:t>Step 2: Preferential Procurement prequalification </a:t>
            </a:r>
            <a:r>
              <a:rPr lang="en-ZA" sz="1000" kern="1200" dirty="0" err="1">
                <a:solidFill>
                  <a:srgbClr val="000000"/>
                </a:solidFill>
                <a:effectLst/>
                <a:latin typeface="Tahoma" panose="020B0604030504040204" pitchFamily="34" charset="0"/>
                <a:ea typeface="Times New Roman" panose="02020603050405020304" pitchFamily="18" charset="0"/>
              </a:rPr>
              <a:t>criteri</a:t>
            </a:r>
            <a:r>
              <a:rPr lang="en-US" sz="1000" kern="1200" dirty="0">
                <a:solidFill>
                  <a:srgbClr val="000000"/>
                </a:solidFill>
                <a:effectLst/>
                <a:latin typeface="Tahoma" panose="020B0604030504040204" pitchFamily="34" charset="0"/>
                <a:ea typeface="Times New Roman" panose="02020603050405020304" pitchFamily="18" charset="0"/>
              </a:rPr>
              <a:t>a that only one or more of the following may participate:</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999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72B0-6E27-8090-89DA-222DB4546C33}"/>
              </a:ext>
            </a:extLst>
          </p:cNvPr>
          <p:cNvSpPr>
            <a:spLocks noGrp="1"/>
          </p:cNvSpPr>
          <p:nvPr>
            <p:ph type="title"/>
          </p:nvPr>
        </p:nvSpPr>
        <p:spPr>
          <a:xfrm>
            <a:off x="363140" y="372327"/>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FF59D387-E984-724B-9188-4323E385D2AE}"/>
              </a:ext>
            </a:extLst>
          </p:cNvPr>
          <p:cNvSpPr>
            <a:spLocks noGrp="1"/>
          </p:cNvSpPr>
          <p:nvPr>
            <p:ph type="subTitle" idx="1"/>
          </p:nvPr>
        </p:nvSpPr>
        <p:spPr>
          <a:xfrm>
            <a:off x="543981" y="1584660"/>
            <a:ext cx="10822684" cy="5273340"/>
          </a:xfrm>
        </p:spPr>
        <p:txBody>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Georgia" pitchFamily="18" charset="0"/>
                <a:ea typeface="+mn-ea"/>
                <a:cs typeface="+mn-cs"/>
              </a:rPr>
              <a:t>Step One: Administrative responsiveness</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ZA" sz="1800" b="0" i="0" u="none" strike="noStrike" kern="1200" cap="none" spc="0" normalizeH="0" baseline="0" noProof="0" dirty="0">
                <a:ln>
                  <a:noFill/>
                </a:ln>
                <a:solidFill>
                  <a:prstClr val="black"/>
                </a:solidFill>
                <a:effectLst/>
                <a:uLnTx/>
                <a:uFillTx/>
                <a:latin typeface="Georgia" pitchFamily="18" charset="0"/>
                <a:ea typeface="+mn-ea"/>
                <a:cs typeface="+mn-cs"/>
              </a:rPr>
              <a:t>Whether the bid has been lodged on time.</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mn-ea"/>
                <a:cs typeface="+mn-cs"/>
              </a:rPr>
              <a:t>Whether all Returnable Documents and/or schedules were completed and returned by the closing date and time</a:t>
            </a:r>
            <a:r>
              <a:rPr kumimoji="0" lang="en-ZA" sz="1800" b="0" i="0" u="none" strike="noStrike" kern="1200" cap="none" spc="0" normalizeH="0" baseline="0" noProof="0" dirty="0">
                <a:ln>
                  <a:noFill/>
                </a:ln>
                <a:solidFill>
                  <a:prstClr val="black"/>
                </a:solidFill>
                <a:effectLst/>
                <a:uLnTx/>
                <a:uFillTx/>
                <a:latin typeface="Georgia" pitchFamily="18" charset="0"/>
                <a:ea typeface="+mn-ea"/>
                <a:cs typeface="+mn-cs"/>
              </a:rPr>
              <a:t>.</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mn-ea"/>
                <a:cs typeface="+mn-cs"/>
              </a:rPr>
              <a:t>Verify the validity of all Returnable Documents.</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Georgia" pitchFamily="18" charset="0"/>
                <a:ea typeface="+mn-ea"/>
                <a:cs typeface="+mn-cs"/>
              </a:rPr>
              <a:t>It is very important for bidders to submit documents which are signed and filled in correctly.</a:t>
            </a:r>
          </a:p>
          <a:p>
            <a:pPr marL="0" marR="0" lvl="0" indent="0" algn="l" defTabSz="457200" rtl="0" eaLnBrk="1" fontAlgn="auto" latinLnBrk="0" hangingPunct="1">
              <a:lnSpc>
                <a:spcPct val="100000"/>
              </a:lnSpc>
              <a:spcBef>
                <a:spcPts val="0"/>
              </a:spcBef>
              <a:spcAft>
                <a:spcPts val="9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Georgia" pitchFamily="18" charset="0"/>
              <a:ea typeface="+mn-ea"/>
              <a:cs typeface="+mn-cs"/>
            </a:endParaRPr>
          </a:p>
          <a:p>
            <a:endParaRPr lang="en-US" dirty="0"/>
          </a:p>
        </p:txBody>
      </p:sp>
    </p:spTree>
    <p:extLst>
      <p:ext uri="{BB962C8B-B14F-4D97-AF65-F5344CB8AC3E}">
        <p14:creationId xmlns:p14="http://schemas.microsoft.com/office/powerpoint/2010/main" val="22751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7607-BAC7-4DB2-8BE7-B6D50BC17645}"/>
              </a:ext>
            </a:extLst>
          </p:cNvPr>
          <p:cNvSpPr>
            <a:spLocks noGrp="1"/>
          </p:cNvSpPr>
          <p:nvPr>
            <p:ph type="title"/>
          </p:nvPr>
        </p:nvSpPr>
        <p:spPr>
          <a:xfrm>
            <a:off x="641436" y="1061440"/>
            <a:ext cx="10822684" cy="523220"/>
          </a:xfrm>
        </p:spPr>
        <p:txBody>
          <a:bodyPr/>
          <a:lstStyle/>
          <a:p>
            <a:r>
              <a:rPr kumimoji="0" lang="en-ZA"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Evaluation Methodology</a:t>
            </a:r>
            <a:endParaRPr lang="en-US" dirty="0"/>
          </a:p>
        </p:txBody>
      </p:sp>
      <p:sp>
        <p:nvSpPr>
          <p:cNvPr id="3" name="Subtitle 2">
            <a:extLst>
              <a:ext uri="{FF2B5EF4-FFF2-40B4-BE49-F238E27FC236}">
                <a16:creationId xmlns:a16="http://schemas.microsoft.com/office/drawing/2014/main" id="{AF04093E-9B43-48D9-A0AC-0125FF49F4E2}"/>
              </a:ext>
            </a:extLst>
          </p:cNvPr>
          <p:cNvSpPr>
            <a:spLocks noGrp="1"/>
          </p:cNvSpPr>
          <p:nvPr>
            <p:ph type="subTitle" idx="1"/>
          </p:nvPr>
        </p:nvSpPr>
        <p:spPr>
          <a:xfrm>
            <a:off x="641436" y="2112087"/>
            <a:ext cx="10822684" cy="4232442"/>
          </a:xfrm>
        </p:spPr>
        <p:txBody>
          <a:bodyPr/>
          <a:lstStyle/>
          <a:p>
            <a:pPr marL="0" marR="0" lvl="0" indent="0" algn="l" defTabSz="457200" rtl="0" eaLnBrk="1" fontAlgn="auto" latinLnBrk="0" hangingPunct="1">
              <a:lnSpc>
                <a:spcPct val="100000"/>
              </a:lnSpc>
              <a:spcBef>
                <a:spcPts val="0"/>
              </a:spcBef>
              <a:spcAft>
                <a:spcPts val="90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Georgia" pitchFamily="18" charset="0"/>
                <a:ea typeface="+mn-ea"/>
                <a:cs typeface="+mn-cs"/>
              </a:rPr>
              <a:t>Step Two: Substantive responsiveness</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Whether any general pre-qualification criteria set by Transnet, have been met. i.e., Compliance to the eligibility criteria – </a:t>
            </a:r>
            <a:r>
              <a:rPr lang="en-US" dirty="0">
                <a:solidFill>
                  <a:prstClr val="black"/>
                </a:solidFill>
                <a:latin typeface="Georgia" pitchFamily="18" charset="0"/>
                <a:ea typeface="+mn-ea"/>
                <a:cs typeface="+mn-cs"/>
              </a:rPr>
              <a:t>compulsory briefing </a:t>
            </a: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Whether the Bid contains a Financial offer. </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Georgia" pitchFamily="18" charset="0"/>
                <a:ea typeface="+mn-ea"/>
                <a:cs typeface="+mn-cs"/>
              </a:rPr>
              <a:t>Whether the Bid materially complies with the scope and/or specification given</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lang="en-US" dirty="0">
                <a:solidFill>
                  <a:prstClr val="black"/>
                </a:solidFill>
                <a:latin typeface="Georgia" pitchFamily="18" charset="0"/>
                <a:ea typeface="+mn-ea"/>
                <a:cs typeface="+mn-cs"/>
              </a:rPr>
              <a:t>Whether the compulsory briefing session was attended</a:t>
            </a:r>
          </a:p>
          <a:p>
            <a:pPr marL="342900" marR="0" lvl="0" indent="-342900" algn="l" defTabSz="457200" rtl="0" eaLnBrk="1" fontAlgn="auto" latinLnBrk="0" hangingPunct="1">
              <a:lnSpc>
                <a:spcPct val="100000"/>
              </a:lnSpc>
              <a:spcBef>
                <a:spcPts val="0"/>
              </a:spcBef>
              <a:spcAft>
                <a:spcPts val="900"/>
              </a:spcAft>
              <a:buClrTx/>
              <a:buSzTx/>
              <a:buFont typeface="Arial" pitchFamily="34" charset="0"/>
              <a:buChar char="•"/>
              <a:tabLst/>
              <a:defRPr/>
            </a:pPr>
            <a:r>
              <a:rPr lang="en-US" dirty="0">
                <a:solidFill>
                  <a:prstClr val="black"/>
                </a:solidFill>
                <a:latin typeface="Georgia" pitchFamily="18" charset="0"/>
                <a:ea typeface="+mn-ea"/>
                <a:cs typeface="+mn-cs"/>
              </a:rPr>
              <a:t>Whether the Proof/Confirmation of 8 CE or higher Class of Work registration with CIDB) was submitted.</a:t>
            </a:r>
          </a:p>
          <a:p>
            <a:endParaRPr lang="en-US" dirty="0"/>
          </a:p>
        </p:txBody>
      </p:sp>
    </p:spTree>
    <p:extLst>
      <p:ext uri="{BB962C8B-B14F-4D97-AF65-F5344CB8AC3E}">
        <p14:creationId xmlns:p14="http://schemas.microsoft.com/office/powerpoint/2010/main" val="3270488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538024-7A80-4A62-BC18-84806B83A110}"/>
</file>

<file path=customXml/itemProps2.xml><?xml version="1.0" encoding="utf-8"?>
<ds:datastoreItem xmlns:ds="http://schemas.openxmlformats.org/officeDocument/2006/customXml" ds:itemID="{D2403A2B-4F91-4031-9C7A-47FD0EA67221}"/>
</file>

<file path=customXml/itemProps3.xml><?xml version="1.0" encoding="utf-8"?>
<ds:datastoreItem xmlns:ds="http://schemas.openxmlformats.org/officeDocument/2006/customXml" ds:itemID="{6F6FC87F-CFCE-4A71-B36E-EDD29EAAD5C0}"/>
</file>

<file path=docProps/app.xml><?xml version="1.0" encoding="utf-8"?>
<Properties xmlns="http://schemas.openxmlformats.org/officeDocument/2006/extended-properties" xmlns:vt="http://schemas.openxmlformats.org/officeDocument/2006/docPropsVTypes">
  <TotalTime>4419</TotalTime>
  <Words>1471</Words>
  <Application>Microsoft Office PowerPoint</Application>
  <PresentationFormat>Widescreen</PresentationFormat>
  <Paragraphs>183</Paragraphs>
  <Slides>16</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1" baseType="lpstr">
      <vt:lpstr>Apex New Bold</vt:lpstr>
      <vt:lpstr>Apex New Book</vt:lpstr>
      <vt:lpstr>Apex New Medium</vt:lpstr>
      <vt:lpstr>Apex New Medium Italic</vt:lpstr>
      <vt:lpstr>ApexSans-Bold</vt:lpstr>
      <vt:lpstr>ApexSans-Book</vt:lpstr>
      <vt:lpstr>Arial</vt:lpstr>
      <vt:lpstr>Calibri</vt:lpstr>
      <vt:lpstr>Georgia</vt:lpstr>
      <vt:lpstr>Tahoma</vt:lpstr>
      <vt:lpstr>Tahoma Regular</vt:lpstr>
      <vt:lpstr>Times New Roman</vt:lpstr>
      <vt:lpstr>Wingdings</vt:lpstr>
      <vt:lpstr>1_TEMPLATE MASTER</vt:lpstr>
      <vt:lpstr>think-cell Slide</vt:lpstr>
      <vt:lpstr>PowerPoint Presentation</vt:lpstr>
      <vt:lpstr>AGENDA</vt:lpstr>
      <vt:lpstr>Works information</vt:lpstr>
      <vt:lpstr>SESSION RULES OF ENGAGEMENT (2/2)</vt:lpstr>
      <vt:lpstr>TENDER PROCESS: CONTENTS OF THE RFP </vt:lpstr>
      <vt:lpstr>PowerPoint Presentation</vt:lpstr>
      <vt:lpstr>EVALUATION METHODOLOGY</vt:lpstr>
      <vt:lpstr>Evaluation Methodology</vt:lpstr>
      <vt:lpstr>Evaluation Methodology</vt:lpstr>
      <vt:lpstr>Evaluation Methodology</vt:lpstr>
      <vt:lpstr>EVALUATION METHODOLOGY</vt:lpstr>
      <vt:lpstr>EVALUATION METHODOLOGY</vt:lpstr>
      <vt:lpstr>EVALUATION METHODOLOGY</vt:lpstr>
      <vt:lpstr>EVALUATION METHODOLOGY</vt:lpstr>
      <vt:lpstr>NEC ECC APPLICABLE CLAUSES </vt:lpstr>
      <vt:lpstr>CLOSING DATE AND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Kagiso Lande   Transnet Port Terminals   Durban</dc:creator>
  <cp:lastModifiedBy>Nontando Mnguni   Transnet Port Terminals   Durban</cp:lastModifiedBy>
  <cp:revision>12</cp:revision>
  <dcterms:created xsi:type="dcterms:W3CDTF">2024-08-21T06:37:13Z</dcterms:created>
  <dcterms:modified xsi:type="dcterms:W3CDTF">2025-03-11T06:28:54Z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cf86ee-526f-4536-9daf-d1ee8064d50e_Enabled">
    <vt:lpwstr>true</vt:lpwstr>
  </property>
  <property fmtid="{D5CDD505-2E9C-101B-9397-08002B2CF9AE}" pid="3" name="MSIP_Label_58cf86ee-526f-4536-9daf-d1ee8064d50e_SetDate">
    <vt:lpwstr>2025-03-11T06:28:53Z</vt:lpwstr>
  </property>
  <property fmtid="{D5CDD505-2E9C-101B-9397-08002B2CF9AE}" pid="4" name="MSIP_Label_58cf86ee-526f-4536-9daf-d1ee8064d50e_Method">
    <vt:lpwstr>Standard</vt:lpwstr>
  </property>
  <property fmtid="{D5CDD505-2E9C-101B-9397-08002B2CF9AE}" pid="5" name="MSIP_Label_58cf86ee-526f-4536-9daf-d1ee8064d50e_Name">
    <vt:lpwstr>Internal Only Information</vt:lpwstr>
  </property>
  <property fmtid="{D5CDD505-2E9C-101B-9397-08002B2CF9AE}" pid="6" name="MSIP_Label_58cf86ee-526f-4536-9daf-d1ee8064d50e_SiteId">
    <vt:lpwstr>a1a39996-f913-4016-a58a-361c60dec580</vt:lpwstr>
  </property>
  <property fmtid="{D5CDD505-2E9C-101B-9397-08002B2CF9AE}" pid="7" name="MSIP_Label_58cf86ee-526f-4536-9daf-d1ee8064d50e_ActionId">
    <vt:lpwstr>e1eda7b9-f1e6-4ac2-8199-8ab48cc3ce61</vt:lpwstr>
  </property>
  <property fmtid="{D5CDD505-2E9C-101B-9397-08002B2CF9AE}" pid="8" name="MSIP_Label_58cf86ee-526f-4536-9daf-d1ee8064d50e_ContentBits">
    <vt:lpwstr>0</vt:lpwstr>
  </property>
  <property fmtid="{D5CDD505-2E9C-101B-9397-08002B2CF9AE}" pid="9" name="MSIP_Label_58cf86ee-526f-4536-9daf-d1ee8064d50e_Tag">
    <vt:lpwstr>10, 3, 0, 1</vt:lpwstr>
  </property>
</Properties>
</file>